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56" r:id="rId2"/>
    <p:sldId id="258" r:id="rId3"/>
    <p:sldId id="259" r:id="rId4"/>
    <p:sldId id="260" r:id="rId5"/>
    <p:sldId id="266" r:id="rId6"/>
    <p:sldId id="261" r:id="rId7"/>
    <p:sldId id="262" r:id="rId8"/>
    <p:sldId id="263" r:id="rId9"/>
    <p:sldId id="267"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80F4-9E49-4157-A27B-9167FF781D51}" type="datetimeFigureOut">
              <a:rPr kumimoji="1" lang="ja-JP" altLang="en-US" smtClean="0"/>
              <a:t>2021/7/13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135CB-5828-487B-BC99-FDED7226CACC}" type="slidenum">
              <a:rPr kumimoji="1" lang="ja-JP" altLang="en-US" smtClean="0"/>
              <a:t>‹#›</a:t>
            </a:fld>
            <a:endParaRPr kumimoji="1" lang="ja-JP" altLang="en-US"/>
          </a:p>
        </p:txBody>
      </p:sp>
    </p:spTree>
    <p:extLst>
      <p:ext uri="{BB962C8B-B14F-4D97-AF65-F5344CB8AC3E}">
        <p14:creationId xmlns:p14="http://schemas.microsoft.com/office/powerpoint/2010/main" val="3810188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1</a:t>
            </a:fld>
            <a:endParaRPr kumimoji="1" lang="ja-JP" altLang="en-US"/>
          </a:p>
        </p:txBody>
      </p:sp>
    </p:spTree>
    <p:extLst>
      <p:ext uri="{BB962C8B-B14F-4D97-AF65-F5344CB8AC3E}">
        <p14:creationId xmlns:p14="http://schemas.microsoft.com/office/powerpoint/2010/main" val="195787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2</a:t>
            </a:fld>
            <a:endParaRPr kumimoji="1" lang="ja-JP" altLang="en-US"/>
          </a:p>
        </p:txBody>
      </p:sp>
    </p:spTree>
    <p:extLst>
      <p:ext uri="{BB962C8B-B14F-4D97-AF65-F5344CB8AC3E}">
        <p14:creationId xmlns:p14="http://schemas.microsoft.com/office/powerpoint/2010/main" val="320150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3</a:t>
            </a:fld>
            <a:endParaRPr kumimoji="1" lang="ja-JP" altLang="en-US"/>
          </a:p>
        </p:txBody>
      </p:sp>
    </p:spTree>
    <p:extLst>
      <p:ext uri="{BB962C8B-B14F-4D97-AF65-F5344CB8AC3E}">
        <p14:creationId xmlns:p14="http://schemas.microsoft.com/office/powerpoint/2010/main" val="328229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4</a:t>
            </a:fld>
            <a:endParaRPr kumimoji="1" lang="ja-JP" altLang="en-US"/>
          </a:p>
        </p:txBody>
      </p:sp>
    </p:spTree>
    <p:extLst>
      <p:ext uri="{BB962C8B-B14F-4D97-AF65-F5344CB8AC3E}">
        <p14:creationId xmlns:p14="http://schemas.microsoft.com/office/powerpoint/2010/main" val="262207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5</a:t>
            </a:fld>
            <a:endParaRPr kumimoji="1" lang="ja-JP" altLang="en-US"/>
          </a:p>
        </p:txBody>
      </p:sp>
    </p:spTree>
    <p:extLst>
      <p:ext uri="{BB962C8B-B14F-4D97-AF65-F5344CB8AC3E}">
        <p14:creationId xmlns:p14="http://schemas.microsoft.com/office/powerpoint/2010/main" val="270942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6</a:t>
            </a:fld>
            <a:endParaRPr kumimoji="1" lang="ja-JP" altLang="en-US"/>
          </a:p>
        </p:txBody>
      </p:sp>
    </p:spTree>
    <p:extLst>
      <p:ext uri="{BB962C8B-B14F-4D97-AF65-F5344CB8AC3E}">
        <p14:creationId xmlns:p14="http://schemas.microsoft.com/office/powerpoint/2010/main" val="2395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7</a:t>
            </a:fld>
            <a:endParaRPr kumimoji="1" lang="ja-JP" altLang="en-US"/>
          </a:p>
        </p:txBody>
      </p:sp>
    </p:spTree>
    <p:extLst>
      <p:ext uri="{BB962C8B-B14F-4D97-AF65-F5344CB8AC3E}">
        <p14:creationId xmlns:p14="http://schemas.microsoft.com/office/powerpoint/2010/main" val="129109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8</a:t>
            </a:fld>
            <a:endParaRPr kumimoji="1" lang="ja-JP" altLang="en-US"/>
          </a:p>
        </p:txBody>
      </p:sp>
    </p:spTree>
    <p:extLst>
      <p:ext uri="{BB962C8B-B14F-4D97-AF65-F5344CB8AC3E}">
        <p14:creationId xmlns:p14="http://schemas.microsoft.com/office/powerpoint/2010/main" val="53209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9</a:t>
            </a:fld>
            <a:endParaRPr kumimoji="1" lang="ja-JP" altLang="en-US"/>
          </a:p>
        </p:txBody>
      </p:sp>
    </p:spTree>
    <p:extLst>
      <p:ext uri="{BB962C8B-B14F-4D97-AF65-F5344CB8AC3E}">
        <p14:creationId xmlns:p14="http://schemas.microsoft.com/office/powerpoint/2010/main" val="364546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F7BE4-55B4-4B6F-A6B2-7925B83033E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91CDC0-4FE1-416B-A9DD-112B2563759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6CF67D-A29C-4788-92C5-B637B20A01F3}"/>
              </a:ext>
            </a:extLst>
          </p:cNvPr>
          <p:cNvSpPr>
            <a:spLocks noGrp="1"/>
          </p:cNvSpPr>
          <p:nvPr>
            <p:ph type="dt" sz="half" idx="10"/>
          </p:nvPr>
        </p:nvSpPr>
        <p:spPr/>
        <p:txBody>
          <a:bodyPr/>
          <a:lstStyle/>
          <a:p>
            <a:fld id="{C10AB2B7-D152-463F-B729-65B32C7C22BD}" type="datetime1">
              <a:rPr kumimoji="1" lang="ja-JP" altLang="en-US" smtClean="0"/>
              <a:t>2021/7/13</a:t>
            </a:fld>
            <a:endParaRPr kumimoji="1" lang="ja-JP" altLang="en-US"/>
          </a:p>
        </p:txBody>
      </p:sp>
      <p:sp>
        <p:nvSpPr>
          <p:cNvPr id="5" name="フッター プレースホルダー 4">
            <a:extLst>
              <a:ext uri="{FF2B5EF4-FFF2-40B4-BE49-F238E27FC236}">
                <a16:creationId xmlns:a16="http://schemas.microsoft.com/office/drawing/2014/main" id="{D2072476-8BA4-4FDD-A157-AB00B513D8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2035FC-A5F2-4730-A261-88B85B68EF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2042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F3DD1-334D-4532-8047-31F75A3E95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8826F1-5569-4A20-B525-1EE45EA191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03C2A5-70F4-4B62-B70C-1405599F2982}"/>
              </a:ext>
            </a:extLst>
          </p:cNvPr>
          <p:cNvSpPr>
            <a:spLocks noGrp="1"/>
          </p:cNvSpPr>
          <p:nvPr>
            <p:ph type="dt" sz="half" idx="10"/>
          </p:nvPr>
        </p:nvSpPr>
        <p:spPr/>
        <p:txBody>
          <a:bodyPr/>
          <a:lstStyle/>
          <a:p>
            <a:fld id="{95CBBA55-0FED-464A-9A32-776D311A7F1A}" type="datetime1">
              <a:rPr kumimoji="1" lang="ja-JP" altLang="en-US" smtClean="0"/>
              <a:t>2021/7/13</a:t>
            </a:fld>
            <a:endParaRPr kumimoji="1" lang="ja-JP" altLang="en-US"/>
          </a:p>
        </p:txBody>
      </p:sp>
      <p:sp>
        <p:nvSpPr>
          <p:cNvPr id="5" name="フッター プレースホルダー 4">
            <a:extLst>
              <a:ext uri="{FF2B5EF4-FFF2-40B4-BE49-F238E27FC236}">
                <a16:creationId xmlns:a16="http://schemas.microsoft.com/office/drawing/2014/main" id="{A345BD52-B553-4962-94C9-82135E19DE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8AE9D0-ED19-4964-A00D-ED5803DC05C1}"/>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53317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36B457-DCDD-4007-9809-FC1BE65357D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07BA0E-C929-4CE3-A7DE-0D0ED086C5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4AD47D-AD3C-40F0-8FEF-5295F59D6694}"/>
              </a:ext>
            </a:extLst>
          </p:cNvPr>
          <p:cNvSpPr>
            <a:spLocks noGrp="1"/>
          </p:cNvSpPr>
          <p:nvPr>
            <p:ph type="dt" sz="half" idx="10"/>
          </p:nvPr>
        </p:nvSpPr>
        <p:spPr/>
        <p:txBody>
          <a:bodyPr/>
          <a:lstStyle/>
          <a:p>
            <a:fld id="{40DD8F75-0C0E-4820-9D0D-B7A3B2CC26D9}" type="datetime1">
              <a:rPr kumimoji="1" lang="ja-JP" altLang="en-US" smtClean="0"/>
              <a:t>2021/7/13</a:t>
            </a:fld>
            <a:endParaRPr kumimoji="1" lang="ja-JP" altLang="en-US"/>
          </a:p>
        </p:txBody>
      </p:sp>
      <p:sp>
        <p:nvSpPr>
          <p:cNvPr id="5" name="フッター プレースホルダー 4">
            <a:extLst>
              <a:ext uri="{FF2B5EF4-FFF2-40B4-BE49-F238E27FC236}">
                <a16:creationId xmlns:a16="http://schemas.microsoft.com/office/drawing/2014/main" id="{6CA66AA9-84F5-4E72-9BAE-FEA97D8D1F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C211E5-E21F-4BE9-8F9E-CE3E4258BB1E}"/>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203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54E34-754D-4162-A88D-B032D2D90F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52BEA0-33AA-4E72-B359-AE40661AA5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947423-E72B-49D0-902A-E574DAECC10C}"/>
              </a:ext>
            </a:extLst>
          </p:cNvPr>
          <p:cNvSpPr>
            <a:spLocks noGrp="1"/>
          </p:cNvSpPr>
          <p:nvPr>
            <p:ph type="dt" sz="half" idx="10"/>
          </p:nvPr>
        </p:nvSpPr>
        <p:spPr/>
        <p:txBody>
          <a:bodyPr/>
          <a:lstStyle/>
          <a:p>
            <a:fld id="{9A16F4F9-2FE8-4DA8-AF64-D4F429F9A4BF}" type="datetime1">
              <a:rPr kumimoji="1" lang="ja-JP" altLang="en-US" smtClean="0"/>
              <a:t>2021/7/13</a:t>
            </a:fld>
            <a:endParaRPr kumimoji="1" lang="ja-JP" altLang="en-US"/>
          </a:p>
        </p:txBody>
      </p:sp>
      <p:sp>
        <p:nvSpPr>
          <p:cNvPr id="5" name="フッター プレースホルダー 4">
            <a:extLst>
              <a:ext uri="{FF2B5EF4-FFF2-40B4-BE49-F238E27FC236}">
                <a16:creationId xmlns:a16="http://schemas.microsoft.com/office/drawing/2014/main" id="{D73242B2-32F1-4762-AB0F-10B5CCC3BB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C008BE-1F02-427A-98A1-19483EEB1D93}"/>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19575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DE5F5-FCDF-4366-87D8-ABD4781439E5}"/>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337B3F-7B41-4C51-A307-E0DC1FC84EF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E7BDF0-F33F-4EEC-97F2-E7B8FD767CE5}"/>
              </a:ext>
            </a:extLst>
          </p:cNvPr>
          <p:cNvSpPr>
            <a:spLocks noGrp="1"/>
          </p:cNvSpPr>
          <p:nvPr>
            <p:ph type="dt" sz="half" idx="10"/>
          </p:nvPr>
        </p:nvSpPr>
        <p:spPr/>
        <p:txBody>
          <a:bodyPr/>
          <a:lstStyle/>
          <a:p>
            <a:fld id="{A610B4E0-A81E-482A-8E27-B82EB493D7F9}" type="datetime1">
              <a:rPr kumimoji="1" lang="ja-JP" altLang="en-US" smtClean="0"/>
              <a:t>2021/7/13</a:t>
            </a:fld>
            <a:endParaRPr kumimoji="1" lang="ja-JP" altLang="en-US"/>
          </a:p>
        </p:txBody>
      </p:sp>
      <p:sp>
        <p:nvSpPr>
          <p:cNvPr id="5" name="フッター プレースホルダー 4">
            <a:extLst>
              <a:ext uri="{FF2B5EF4-FFF2-40B4-BE49-F238E27FC236}">
                <a16:creationId xmlns:a16="http://schemas.microsoft.com/office/drawing/2014/main" id="{723D99C0-2144-482A-B00D-E8EE42EA90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C8B36E-59FC-420C-A411-0C880F2C015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45350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62D0E-9BC9-45EF-848A-B20359259B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1BB95D-6A40-41E0-AE65-2F9C7DA7524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A9C30B-174E-472F-A945-7357A27E8B6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8A16AE-143B-43DD-9498-426A809B4053}"/>
              </a:ext>
            </a:extLst>
          </p:cNvPr>
          <p:cNvSpPr>
            <a:spLocks noGrp="1"/>
          </p:cNvSpPr>
          <p:nvPr>
            <p:ph type="dt" sz="half" idx="10"/>
          </p:nvPr>
        </p:nvSpPr>
        <p:spPr/>
        <p:txBody>
          <a:bodyPr/>
          <a:lstStyle/>
          <a:p>
            <a:fld id="{903BE494-3575-4C7C-98F0-549E5D951C1B}" type="datetime1">
              <a:rPr kumimoji="1" lang="ja-JP" altLang="en-US" smtClean="0"/>
              <a:t>2021/7/13</a:t>
            </a:fld>
            <a:endParaRPr kumimoji="1" lang="ja-JP" altLang="en-US"/>
          </a:p>
        </p:txBody>
      </p:sp>
      <p:sp>
        <p:nvSpPr>
          <p:cNvPr id="6" name="フッター プレースホルダー 5">
            <a:extLst>
              <a:ext uri="{FF2B5EF4-FFF2-40B4-BE49-F238E27FC236}">
                <a16:creationId xmlns:a16="http://schemas.microsoft.com/office/drawing/2014/main" id="{F97B9606-39A6-4897-A3F0-A54B668390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AF5D85-7D9C-456F-ADFA-A45467D677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0917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DC044-DE94-44FC-B115-456ED3D7340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08D971-2B2E-470C-8D45-84D9C7C5665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302D6E-3FDA-4696-B011-ED792ED31B5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DC53E2-841F-45C6-9D78-5BF9AB5AF83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F1A09B-859D-43C3-816A-72CA7B101F4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2130F6-DB7F-45EF-8F40-7446B634F746}"/>
              </a:ext>
            </a:extLst>
          </p:cNvPr>
          <p:cNvSpPr>
            <a:spLocks noGrp="1"/>
          </p:cNvSpPr>
          <p:nvPr>
            <p:ph type="dt" sz="half" idx="10"/>
          </p:nvPr>
        </p:nvSpPr>
        <p:spPr/>
        <p:txBody>
          <a:bodyPr/>
          <a:lstStyle/>
          <a:p>
            <a:fld id="{534529F5-78B2-4691-8838-3A176BFCF05D}" type="datetime1">
              <a:rPr kumimoji="1" lang="ja-JP" altLang="en-US" smtClean="0"/>
              <a:t>2021/7/13</a:t>
            </a:fld>
            <a:endParaRPr kumimoji="1" lang="ja-JP" altLang="en-US"/>
          </a:p>
        </p:txBody>
      </p:sp>
      <p:sp>
        <p:nvSpPr>
          <p:cNvPr id="8" name="フッター プレースホルダー 7">
            <a:extLst>
              <a:ext uri="{FF2B5EF4-FFF2-40B4-BE49-F238E27FC236}">
                <a16:creationId xmlns:a16="http://schemas.microsoft.com/office/drawing/2014/main" id="{14A1CF7E-8261-4E8A-950D-341818BCA9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2FC13CE-E619-4558-AE33-1E8990AF0D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6042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4F6E8-343A-4777-9B53-5C4B18D63F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8FC9CB-3CA6-45D7-BBF9-7E0A6DA69626}"/>
              </a:ext>
            </a:extLst>
          </p:cNvPr>
          <p:cNvSpPr>
            <a:spLocks noGrp="1"/>
          </p:cNvSpPr>
          <p:nvPr>
            <p:ph type="dt" sz="half" idx="10"/>
          </p:nvPr>
        </p:nvSpPr>
        <p:spPr/>
        <p:txBody>
          <a:bodyPr/>
          <a:lstStyle/>
          <a:p>
            <a:fld id="{EB27B952-B6CE-426F-9B6E-EFC5D0E2BE39}" type="datetime1">
              <a:rPr kumimoji="1" lang="ja-JP" altLang="en-US" smtClean="0"/>
              <a:t>2021/7/13</a:t>
            </a:fld>
            <a:endParaRPr kumimoji="1" lang="ja-JP" altLang="en-US"/>
          </a:p>
        </p:txBody>
      </p:sp>
      <p:sp>
        <p:nvSpPr>
          <p:cNvPr id="4" name="フッター プレースホルダー 3">
            <a:extLst>
              <a:ext uri="{FF2B5EF4-FFF2-40B4-BE49-F238E27FC236}">
                <a16:creationId xmlns:a16="http://schemas.microsoft.com/office/drawing/2014/main" id="{BB84D48B-5C1C-4B2E-9C1E-EAB93CAF9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0DA3B5-33E9-44B5-8958-7BBAE86D78DB}"/>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0236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1925DB-52CC-48EA-97BA-17E5B99DF4F5}"/>
              </a:ext>
            </a:extLst>
          </p:cNvPr>
          <p:cNvSpPr>
            <a:spLocks noGrp="1"/>
          </p:cNvSpPr>
          <p:nvPr>
            <p:ph type="dt" sz="half" idx="10"/>
          </p:nvPr>
        </p:nvSpPr>
        <p:spPr/>
        <p:txBody>
          <a:bodyPr/>
          <a:lstStyle/>
          <a:p>
            <a:fld id="{205D412D-3DC1-45AC-B601-858CD4C35F76}" type="datetime1">
              <a:rPr kumimoji="1" lang="ja-JP" altLang="en-US" smtClean="0"/>
              <a:t>2021/7/13</a:t>
            </a:fld>
            <a:endParaRPr kumimoji="1" lang="ja-JP" altLang="en-US"/>
          </a:p>
        </p:txBody>
      </p:sp>
      <p:sp>
        <p:nvSpPr>
          <p:cNvPr id="3" name="フッター プレースホルダー 2">
            <a:extLst>
              <a:ext uri="{FF2B5EF4-FFF2-40B4-BE49-F238E27FC236}">
                <a16:creationId xmlns:a16="http://schemas.microsoft.com/office/drawing/2014/main" id="{83EED198-A4AA-4C5F-A4E3-8200F0A35C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A00C244-3438-4F6A-B5BB-DC55D593838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4879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E3F9A-D71C-4356-AB8F-5EF5B2808BF4}"/>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F77BB5-6579-4C75-92DF-15270834CFB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0771B6-F6D2-4980-BD23-726E3EF9D6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6CC3F0-FC43-43C4-9E89-15096CCD7F68}"/>
              </a:ext>
            </a:extLst>
          </p:cNvPr>
          <p:cNvSpPr>
            <a:spLocks noGrp="1"/>
          </p:cNvSpPr>
          <p:nvPr>
            <p:ph type="dt" sz="half" idx="10"/>
          </p:nvPr>
        </p:nvSpPr>
        <p:spPr/>
        <p:txBody>
          <a:bodyPr/>
          <a:lstStyle/>
          <a:p>
            <a:fld id="{0DE19EE4-9806-4DAC-9B84-4C02B1004E57}" type="datetime1">
              <a:rPr kumimoji="1" lang="ja-JP" altLang="en-US" smtClean="0"/>
              <a:t>2021/7/13</a:t>
            </a:fld>
            <a:endParaRPr kumimoji="1" lang="ja-JP" altLang="en-US"/>
          </a:p>
        </p:txBody>
      </p:sp>
      <p:sp>
        <p:nvSpPr>
          <p:cNvPr id="6" name="フッター プレースホルダー 5">
            <a:extLst>
              <a:ext uri="{FF2B5EF4-FFF2-40B4-BE49-F238E27FC236}">
                <a16:creationId xmlns:a16="http://schemas.microsoft.com/office/drawing/2014/main" id="{0BB7E536-06CC-43C2-82A0-48E79BA71A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0F0FB3-DBD5-41D4-9248-B4C78117A5C2}"/>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4108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1C88B-7CE0-4219-832A-83C26C2C0C85}"/>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51826A-0EC0-4079-957F-E87B8CE46FB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710CFC-FBC3-4DCD-B4FB-625CB7753D5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4FF7E37-9ADA-40A7-B814-082CF463386B}"/>
              </a:ext>
            </a:extLst>
          </p:cNvPr>
          <p:cNvSpPr>
            <a:spLocks noGrp="1"/>
          </p:cNvSpPr>
          <p:nvPr>
            <p:ph type="dt" sz="half" idx="10"/>
          </p:nvPr>
        </p:nvSpPr>
        <p:spPr/>
        <p:txBody>
          <a:bodyPr/>
          <a:lstStyle/>
          <a:p>
            <a:fld id="{451118B3-1E12-4061-A941-E3A05F158F9C}" type="datetime1">
              <a:rPr kumimoji="1" lang="ja-JP" altLang="en-US" smtClean="0"/>
              <a:t>2021/7/13</a:t>
            </a:fld>
            <a:endParaRPr kumimoji="1" lang="ja-JP" altLang="en-US"/>
          </a:p>
        </p:txBody>
      </p:sp>
      <p:sp>
        <p:nvSpPr>
          <p:cNvPr id="6" name="フッター プレースホルダー 5">
            <a:extLst>
              <a:ext uri="{FF2B5EF4-FFF2-40B4-BE49-F238E27FC236}">
                <a16:creationId xmlns:a16="http://schemas.microsoft.com/office/drawing/2014/main" id="{3658DCB0-D783-4B75-AE05-14BFC709E2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F1CFFB-EB01-431A-BABA-DAF1A5B81F5C}"/>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25494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29204F3-2E88-4764-B31B-699795A83B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EF8B8B-1A99-41B6-A051-D90317DDD9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7E96B0D5-8CAB-4AD6-BA6D-488A8B4D0B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C92D-3A18-4F69-A13F-AE4AEB73B016}" type="datetime1">
              <a:rPr kumimoji="1" lang="ja-JP" altLang="en-US" smtClean="0"/>
              <a:t>2021/7/13</a:t>
            </a:fld>
            <a:endParaRPr kumimoji="1" lang="ja-JP" altLang="en-US"/>
          </a:p>
        </p:txBody>
      </p:sp>
      <p:sp>
        <p:nvSpPr>
          <p:cNvPr id="5" name="フッター プレースホルダー 4">
            <a:extLst>
              <a:ext uri="{FF2B5EF4-FFF2-40B4-BE49-F238E27FC236}">
                <a16:creationId xmlns:a16="http://schemas.microsoft.com/office/drawing/2014/main" id="{181008C9-9197-4E2B-8A08-57516073E8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2BBCF7-0456-4568-A9E0-49B85DB11EB7}"/>
              </a:ext>
            </a:extLst>
          </p:cNvPr>
          <p:cNvSpPr>
            <a:spLocks noGrp="1"/>
          </p:cNvSpPr>
          <p:nvPr>
            <p:ph type="sldNum" sz="quarter" idx="4"/>
          </p:nvPr>
        </p:nvSpPr>
        <p:spPr>
          <a:xfrm>
            <a:off x="8648700" y="6599873"/>
            <a:ext cx="4953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1C8C209-2824-4C64-AE41-02F26CB68BE2}" type="slidenum">
              <a:rPr lang="ja-JP" altLang="en-US" smtClean="0"/>
              <a:pPr/>
              <a:t>‹#›</a:t>
            </a:fld>
            <a:endParaRPr lang="ja-JP" altLang="en-US" dirty="0"/>
          </a:p>
        </p:txBody>
      </p:sp>
    </p:spTree>
    <p:extLst>
      <p:ext uri="{BB962C8B-B14F-4D97-AF65-F5344CB8AC3E}">
        <p14:creationId xmlns:p14="http://schemas.microsoft.com/office/powerpoint/2010/main" val="36755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vatican.va/content/francesco/en/audiences/2020/documents/papa-francesco_20200909_udienza-generale.html" TargetMode="External"/><Relationship Id="rId5" Type="http://schemas.openxmlformats.org/officeDocument/2006/relationships/hyperlink" Target="https://www.vatican.va/content/francesco/en/audiences/2020/documents/papa-francesco_20200902_udienza-generale.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lc-research.jp/blog/benkyokai/20190518-structural-si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vatican.va/content/francesco/en/apost_exhortations/documents/papa-francesco_esortazione-ap_20131124_evangelii-gaudium.html#In_union_with_God,_we_hear_a_ple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vatican.va/content/francesco/en/speeches/2020/january/documents/papa-francesco_20200118_pescatori.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vatican.va/roman_curia/pontifical_councils/justpeace/documents/rc_pc_justpeace_doc_20060526_compendio-dott-soc_en.html#a.%20Meaning%20and%20valu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llc-research.jp/blog/benkyokai/20180915-freedom-to-develop-the-capabilities/" TargetMode="External"/><Relationship Id="rId3" Type="http://schemas.openxmlformats.org/officeDocument/2006/relationships/hyperlink" Target="http://w2.vatican.va/content/francesco/en/encyclicals/documents/papa-francesco_20150524_enciclica-laudato-si.html#231" TargetMode="External"/><Relationship Id="rId7" Type="http://schemas.openxmlformats.org/officeDocument/2006/relationships/hyperlink" Target="https://llc-research.jp/blog/column/270-being-and-existenc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vatican.va/content/john-paul-ii/en.html" TargetMode="External"/><Relationship Id="rId5" Type="http://schemas.openxmlformats.org/officeDocument/2006/relationships/hyperlink" Target="https://www.vatican.va/content/francesco/en/audiences/2020/documents/papa-francesco_20200909_udienza-generale.html#_ftn1" TargetMode="External"/><Relationship Id="rId4" Type="http://schemas.openxmlformats.org/officeDocument/2006/relationships/hyperlink" Target="http://www.vatican.va/content/paul-vi/en.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vatican.va/content/francesco/en/audiences/2020/documents/papa-francesco_20200909_udienza-generale.html#_ftn2"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vatican.va/content/francesco/en/audiences/2020/documents/papa-francesco_20200909_udienza-generale.html#_ftn3"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vatican.va/content/john-paul-ii/en/encyclicals/documents/hf_jp-ii_enc_30121987_sollicitudo-rei-socialis.html#38" TargetMode="External"/><Relationship Id="rId13" Type="http://schemas.openxmlformats.org/officeDocument/2006/relationships/hyperlink" Target="https://llc-research.jp/blog/benkyokai/bunnkakai-2019-summary/" TargetMode="External"/><Relationship Id="rId3" Type="http://schemas.openxmlformats.org/officeDocument/2006/relationships/hyperlink" Target="https://www.vatican.va/content/francesco/en/audiences/2020/documents/papa-francesco_20200909_udienza-generale.html#_ftn4" TargetMode="External"/><Relationship Id="rId7" Type="http://schemas.openxmlformats.org/officeDocument/2006/relationships/hyperlink" Target="https://www.vatican.va/content/francesco/en/audiences/2020/documents/papa-francesco_20200909_udienza-generale.html#_ftnref2" TargetMode="External"/><Relationship Id="rId12" Type="http://schemas.openxmlformats.org/officeDocument/2006/relationships/hyperlink" Target="http://www.vatican.va/content/francesco/en/messages/peace/documents/papa-francesco_20181208_messaggio-52giornatamondiale-pace2019.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vatican.va/content/paul-vi/en/messages/peace/documents/hf_p-vi_mes_19761208_x-world-day-for-peace.html" TargetMode="External"/><Relationship Id="rId11" Type="http://schemas.openxmlformats.org/officeDocument/2006/relationships/hyperlink" Target="https://www.vatican.va/content/francesco/en/audiences/2020/documents/papa-francesco_20200909_udienza-generale.html#_ftnref4" TargetMode="External"/><Relationship Id="rId5" Type="http://schemas.openxmlformats.org/officeDocument/2006/relationships/hyperlink" Target="https://www.vatican.va/content/francesco/en/audiences/2020/documents/papa-francesco_20200909_udienza-generale.html#_ftnref1" TargetMode="External"/><Relationship Id="rId10" Type="http://schemas.openxmlformats.org/officeDocument/2006/relationships/hyperlink" Target="http://www.vatican.va/content/john-paul-ii/en/encyclicals/documents/hf_jp-ii_enc_30121987_sollicitudo-rei-socialis.html#10" TargetMode="External"/><Relationship Id="rId4" Type="http://schemas.openxmlformats.org/officeDocument/2006/relationships/hyperlink" Target="http://w2.vatican.va/content/francesco/en/encyclicals/documents/papa-francesco_20150524_enciclica-laudato-si.html#236" TargetMode="External"/><Relationship Id="rId9" Type="http://schemas.openxmlformats.org/officeDocument/2006/relationships/hyperlink" Target="https://www.vatican.va/content/francesco/en/audiences/2020/documents/papa-francesco_20200909_udienza-generale.html#_ftnref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72AE519-0FC3-479F-8244-2BA9CCE85C9E}"/>
              </a:ext>
            </a:extLst>
          </p:cNvPr>
          <p:cNvSpPr>
            <a:spLocks noGrp="1"/>
          </p:cNvSpPr>
          <p:nvPr>
            <p:ph type="subTitle" idx="1"/>
          </p:nvPr>
        </p:nvSpPr>
        <p:spPr>
          <a:xfrm>
            <a:off x="1142998" y="5880871"/>
            <a:ext cx="6858000" cy="877641"/>
          </a:xfrm>
        </p:spPr>
        <p:txBody>
          <a:bodyPr>
            <a:normAutofit lnSpcReduction="10000"/>
          </a:bodyPr>
          <a:lstStyle/>
          <a:p>
            <a:r>
              <a:rPr kumimoji="1" lang="en-US" altLang="ja-JP" sz="1400" dirty="0"/>
              <a:t>2021.07.17</a:t>
            </a:r>
            <a:r>
              <a:rPr kumimoji="1" lang="ja-JP" altLang="en-US" sz="1400" dirty="0"/>
              <a:t>＠真生会館</a:t>
            </a:r>
            <a:endParaRPr kumimoji="1" lang="en-US" altLang="ja-JP" sz="1400" dirty="0"/>
          </a:p>
          <a:p>
            <a:r>
              <a:rPr kumimoji="1" lang="ja-JP" altLang="en-US" sz="1400" dirty="0"/>
              <a:t>半訳：齋藤旬</a:t>
            </a:r>
            <a:endParaRPr kumimoji="1" lang="en-US" altLang="ja-JP" sz="1400" dirty="0"/>
          </a:p>
          <a:p>
            <a:r>
              <a:rPr kumimoji="1" lang="en-US" altLang="ja-JP" sz="1400" dirty="0"/>
              <a:t>2021.07.08</a:t>
            </a:r>
            <a:r>
              <a:rPr lang="ja-JP" altLang="en-US" sz="1400" dirty="0"/>
              <a:t> </a:t>
            </a:r>
            <a:r>
              <a:rPr lang="en-US" altLang="ja-JP" sz="1400" dirty="0"/>
              <a:t>rev.6</a:t>
            </a:r>
            <a:endParaRPr kumimoji="1" lang="ja-JP" altLang="en-US" dirty="0"/>
          </a:p>
        </p:txBody>
      </p:sp>
      <p:sp>
        <p:nvSpPr>
          <p:cNvPr id="4" name="タイトル 1">
            <a:extLst>
              <a:ext uri="{FF2B5EF4-FFF2-40B4-BE49-F238E27FC236}">
                <a16:creationId xmlns:a16="http://schemas.microsoft.com/office/drawing/2014/main" id="{187CFF21-C3DC-4DCF-AC70-43A11ED7739C}"/>
              </a:ext>
            </a:extLst>
          </p:cNvPr>
          <p:cNvSpPr>
            <a:spLocks noGrp="1"/>
          </p:cNvSpPr>
          <p:nvPr>
            <p:ph type="ctrTitle"/>
          </p:nvPr>
        </p:nvSpPr>
        <p:spPr>
          <a:xfrm>
            <a:off x="220922" y="164540"/>
            <a:ext cx="8702154" cy="1616529"/>
          </a:xfrm>
        </p:spPr>
        <p:txBody>
          <a:bodyPr anchor="ctr" anchorCtr="0">
            <a:normAutofit/>
          </a:bodyPr>
          <a:lstStyle/>
          <a:p>
            <a:r>
              <a:rPr kumimoji="1" lang="ja-JP" altLang="en-US"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真生会館 学び合いの会 分科会</a:t>
            </a:r>
            <a:br>
              <a:rPr kumimoji="1" lang="en-US" altLang="ja-JP"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教皇フランシスコの思想</a:t>
            </a:r>
            <a:br>
              <a:rPr kumimoji="1" lang="en-US" altLang="ja-JP"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en-US" altLang="ja-JP" sz="1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a:t>
            </a:r>
            <a:br>
              <a:rPr kumimoji="1" lang="en-US" altLang="ja-JP"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新カテケーシス：この地上世界を癒すために</a:t>
            </a:r>
            <a:endParaRPr kumimoji="1" lang="ja-JP" altLang="en-US" sz="5400" dirty="0"/>
          </a:p>
        </p:txBody>
      </p:sp>
      <p:pic>
        <p:nvPicPr>
          <p:cNvPr id="1026" name="Picture 2">
            <a:extLst>
              <a:ext uri="{FF2B5EF4-FFF2-40B4-BE49-F238E27FC236}">
                <a16:creationId xmlns:a16="http://schemas.microsoft.com/office/drawing/2014/main" id="{43302751-7867-4BBE-82CC-86B1C19E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1" y="2594695"/>
            <a:ext cx="1888968" cy="299236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202186DA-AAA5-4029-9BE9-E6427CD23140}"/>
              </a:ext>
            </a:extLst>
          </p:cNvPr>
          <p:cNvSpPr>
            <a:spLocks noGrp="1"/>
          </p:cNvSpPr>
          <p:nvPr>
            <p:ph type="sldNum" sz="quarter" idx="12"/>
          </p:nvPr>
        </p:nvSpPr>
        <p:spPr/>
        <p:txBody>
          <a:bodyPr/>
          <a:lstStyle/>
          <a:p>
            <a:fld id="{61C8C209-2824-4C64-AE41-02F26CB68BE2}" type="slidenum">
              <a:rPr kumimoji="1" lang="ja-JP" altLang="en-US" smtClean="0"/>
              <a:t>1</a:t>
            </a:fld>
            <a:endParaRPr kumimoji="1" lang="ja-JP" altLang="en-US"/>
          </a:p>
        </p:txBody>
      </p:sp>
      <p:pic>
        <p:nvPicPr>
          <p:cNvPr id="2" name="図 1">
            <a:extLst>
              <a:ext uri="{FF2B5EF4-FFF2-40B4-BE49-F238E27FC236}">
                <a16:creationId xmlns:a16="http://schemas.microsoft.com/office/drawing/2014/main" id="{75F0B7E4-5492-40F1-B671-B89D1F7A4515}"/>
              </a:ext>
            </a:extLst>
          </p:cNvPr>
          <p:cNvPicPr>
            <a:picLocks noChangeAspect="1"/>
          </p:cNvPicPr>
          <p:nvPr/>
        </p:nvPicPr>
        <p:blipFill>
          <a:blip r:embed="rId4"/>
          <a:stretch>
            <a:fillRect/>
          </a:stretch>
        </p:blipFill>
        <p:spPr>
          <a:xfrm>
            <a:off x="6131082" y="2594695"/>
            <a:ext cx="2648247" cy="1763774"/>
          </a:xfrm>
          <a:prstGeom prst="rect">
            <a:avLst/>
          </a:prstGeom>
        </p:spPr>
      </p:pic>
      <p:sp>
        <p:nvSpPr>
          <p:cNvPr id="6" name="テキスト ボックス 5">
            <a:extLst>
              <a:ext uri="{FF2B5EF4-FFF2-40B4-BE49-F238E27FC236}">
                <a16:creationId xmlns:a16="http://schemas.microsoft.com/office/drawing/2014/main" id="{36FF2F3A-EB55-4E21-9F5E-38C2E108F903}"/>
              </a:ext>
            </a:extLst>
          </p:cNvPr>
          <p:cNvSpPr txBox="1"/>
          <p:nvPr/>
        </p:nvSpPr>
        <p:spPr>
          <a:xfrm>
            <a:off x="905608" y="1654553"/>
            <a:ext cx="7743092" cy="646331"/>
          </a:xfrm>
          <a:prstGeom prst="rect">
            <a:avLst/>
          </a:prstGeom>
          <a:noFill/>
        </p:spPr>
        <p:txBody>
          <a:bodyPr wrap="square" rtlCol="0">
            <a:spAutoFit/>
          </a:bodyPr>
          <a:lstStyle/>
          <a:p>
            <a:r>
              <a:rPr lang="en-US" altLang="ja-JP" sz="1800" dirty="0"/>
              <a:t>5. solidarity</a:t>
            </a:r>
            <a:r>
              <a:rPr lang="ja-JP" altLang="en-US" sz="1800" dirty="0"/>
              <a:t>の原理と</a:t>
            </a:r>
            <a:r>
              <a:rPr lang="en-US" altLang="ja-JP" sz="1800" dirty="0"/>
              <a:t>the virtue of faith                     </a:t>
            </a:r>
            <a:r>
              <a:rPr kumimoji="1" lang="ja-JP" altLang="en-US" sz="1800" dirty="0"/>
              <a:t>：</a:t>
            </a:r>
            <a:r>
              <a:rPr kumimoji="1" lang="en-US" altLang="ja-JP" sz="1800" dirty="0"/>
              <a:t>p.p.2</a:t>
            </a:r>
            <a:r>
              <a:rPr kumimoji="1" lang="ja-JP" altLang="en-US" sz="1800" dirty="0"/>
              <a:t>－</a:t>
            </a:r>
            <a:r>
              <a:rPr kumimoji="1" lang="en-US" altLang="ja-JP" sz="1800" dirty="0"/>
              <a:t>5      </a:t>
            </a:r>
            <a:r>
              <a:rPr kumimoji="1" lang="ja-JP" altLang="en-US" sz="1800" dirty="0">
                <a:hlinkClick r:id="rId5"/>
              </a:rPr>
              <a:t>原英文</a:t>
            </a:r>
            <a:r>
              <a:rPr kumimoji="1" lang="ja-JP" altLang="en-US" sz="1800" dirty="0"/>
              <a:t>　　</a:t>
            </a:r>
            <a:br>
              <a:rPr kumimoji="1" lang="en-US" altLang="ja-JP" sz="1800" dirty="0"/>
            </a:br>
            <a:r>
              <a:rPr kumimoji="1" lang="en-US" altLang="ja-JP" sz="1800" dirty="0"/>
              <a:t>6. </a:t>
            </a:r>
            <a:r>
              <a:rPr kumimoji="1" lang="ja-JP" altLang="en-US" sz="1800" dirty="0"/>
              <a:t>共通善の原理と</a:t>
            </a:r>
            <a:r>
              <a:rPr kumimoji="1" lang="en-US" altLang="ja-JP" sz="1800" dirty="0"/>
              <a:t>the virtue of love                  </a:t>
            </a:r>
            <a:r>
              <a:rPr kumimoji="1" lang="ja-JP" altLang="en-US" sz="1800" dirty="0"/>
              <a:t>　　 ：</a:t>
            </a:r>
            <a:r>
              <a:rPr kumimoji="1" lang="en-US" altLang="ja-JP" sz="1800" dirty="0"/>
              <a:t>p.p.6</a:t>
            </a:r>
            <a:r>
              <a:rPr kumimoji="1" lang="ja-JP" altLang="en-US" sz="1800" dirty="0"/>
              <a:t>－</a:t>
            </a:r>
            <a:r>
              <a:rPr kumimoji="1" lang="en-US" altLang="ja-JP" sz="1800" dirty="0"/>
              <a:t>9   </a:t>
            </a:r>
            <a:r>
              <a:rPr kumimoji="1" lang="ja-JP" altLang="en-US" sz="1800" dirty="0"/>
              <a:t>　</a:t>
            </a:r>
            <a:r>
              <a:rPr kumimoji="1" lang="ja-JP" altLang="en-US" sz="1800" dirty="0">
                <a:hlinkClick r:id="rId6"/>
              </a:rPr>
              <a:t>原英文</a:t>
            </a:r>
            <a:endParaRPr kumimoji="1" lang="ja-JP" altLang="en-US" dirty="0"/>
          </a:p>
        </p:txBody>
      </p:sp>
      <p:sp>
        <p:nvSpPr>
          <p:cNvPr id="7" name="テキスト ボックス 6">
            <a:extLst>
              <a:ext uri="{FF2B5EF4-FFF2-40B4-BE49-F238E27FC236}">
                <a16:creationId xmlns:a16="http://schemas.microsoft.com/office/drawing/2014/main" id="{73DB62FC-E670-48A4-8983-69EAA1001D13}"/>
              </a:ext>
            </a:extLst>
          </p:cNvPr>
          <p:cNvSpPr txBox="1"/>
          <p:nvPr/>
        </p:nvSpPr>
        <p:spPr>
          <a:xfrm>
            <a:off x="2884515" y="2630685"/>
            <a:ext cx="3374967" cy="3119572"/>
          </a:xfrm>
          <a:prstGeom prst="rect">
            <a:avLst/>
          </a:prstGeom>
          <a:noFill/>
        </p:spPr>
        <p:txBody>
          <a:bodyPr wrap="square" rtlCol="0">
            <a:spAutoFit/>
          </a:bodyPr>
          <a:lstStyle/>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Introduction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Faith and human dignity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preferential option for the poor and the virtue of charity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universal destination of  goods  and the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Solidarity and the virtue of faith</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Love and the common good</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Care of the common home and contemplative dimension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Subsidiarity and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Preparing the future together with Jesus who saves and heals</a:t>
            </a:r>
            <a:endPar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1C314405-4E4E-4619-9799-29CF0E15706F}"/>
              </a:ext>
            </a:extLst>
          </p:cNvPr>
          <p:cNvSpPr/>
          <p:nvPr/>
        </p:nvSpPr>
        <p:spPr>
          <a:xfrm>
            <a:off x="3196922" y="4010026"/>
            <a:ext cx="2803827" cy="552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95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628650" y="-17852"/>
            <a:ext cx="7886700" cy="565349"/>
          </a:xfrm>
        </p:spPr>
        <p:txBody>
          <a:bodyPr>
            <a:normAutofit/>
          </a:bodyPr>
          <a:lstStyle/>
          <a:p>
            <a:pPr algn="ctr"/>
            <a:r>
              <a:rPr lang="ja-JP" altLang="en-US" sz="1600" dirty="0"/>
              <a:t>皆で一緒に切り抜けるか、さもなければ何もできないかです。</a:t>
            </a:r>
            <a:br>
              <a:rPr lang="en-US" altLang="ja-JP" sz="1600" dirty="0"/>
            </a:br>
            <a:r>
              <a:rPr lang="ja-JP" altLang="en-US" sz="1600" dirty="0"/>
              <a:t>つまり、私達全員が</a:t>
            </a:r>
            <a:r>
              <a:rPr lang="en-US" altLang="ja-JP" sz="1600" dirty="0"/>
              <a:t>solidarity</a:t>
            </a:r>
            <a:r>
              <a:rPr lang="ja-JP" altLang="en-US" sz="1600" dirty="0"/>
              <a:t>のうちに一緒に切り抜けるしかありません。</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432205"/>
            <a:ext cx="4200525" cy="5836609"/>
          </a:xfrm>
        </p:spPr>
        <p:txBody>
          <a:bodyPr>
            <a:noAutofit/>
          </a:bodyPr>
          <a:lstStyle/>
          <a:p>
            <a:pPr marL="0" indent="0" algn="just">
              <a:lnSpc>
                <a:spcPts val="1400"/>
              </a:lnSpc>
              <a:buNone/>
            </a:pPr>
            <a:r>
              <a:rPr lang="en-US" altLang="ja-JP" sz="1200" b="0" i="1" dirty="0">
                <a:solidFill>
                  <a:srgbClr val="000000"/>
                </a:solidFill>
                <a:effectLst/>
                <a:latin typeface="Tahoma" panose="020B0604030504040204" pitchFamily="34" charset="0"/>
              </a:rPr>
              <a:t>5. Solidarity and the virtue of faith</a:t>
            </a:r>
          </a:p>
          <a:p>
            <a:pPr marL="0" indent="0" algn="just">
              <a:lnSpc>
                <a:spcPts val="1400"/>
              </a:lnSpc>
              <a:buNone/>
            </a:pPr>
            <a:r>
              <a:rPr lang="en-US" altLang="ja-JP" sz="1200" b="0" i="1" dirty="0">
                <a:solidFill>
                  <a:srgbClr val="000000"/>
                </a:solidFill>
                <a:effectLst/>
                <a:latin typeface="Tahoma" panose="020B0604030504040204" pitchFamily="34" charset="0"/>
              </a:rPr>
              <a:t>Dear brothers and sisters, good morning!</a:t>
            </a:r>
          </a:p>
          <a:p>
            <a:pPr marL="0" indent="0" algn="just">
              <a:lnSpc>
                <a:spcPts val="1400"/>
              </a:lnSpc>
              <a:buNone/>
            </a:pPr>
            <a:r>
              <a:rPr lang="en-US" altLang="ja-JP" sz="1200" b="0" i="0" dirty="0">
                <a:solidFill>
                  <a:srgbClr val="000000"/>
                </a:solidFill>
                <a:effectLst/>
                <a:latin typeface="Tahoma" panose="020B0604030504040204" pitchFamily="34" charset="0"/>
              </a:rPr>
              <a:t>After many months, we meet each other again face to face, not screen to screen. Face to face. This is good! The current pandemic has highlighted our interdependence: we are all connected to each other, for better or for worse. Therefore, to emerge from this crisis better than before, we have to do so together; together, not alone. Together. Not alone, because it cannot be done. </a:t>
            </a:r>
            <a:r>
              <a:rPr lang="en-US" altLang="ja-JP" sz="1200" b="0" i="0" dirty="0">
                <a:solidFill>
                  <a:srgbClr val="FF0000"/>
                </a:solidFill>
                <a:effectLst/>
                <a:latin typeface="Tahoma" panose="020B0604030504040204" pitchFamily="34" charset="0"/>
              </a:rPr>
              <a:t>Either it is done together, or it is not done. We must do it together, all of us, in </a:t>
            </a:r>
            <a:r>
              <a:rPr lang="en-US" altLang="ja-JP" sz="1200" b="0" i="1" dirty="0">
                <a:solidFill>
                  <a:srgbClr val="FF0000"/>
                </a:solidFill>
                <a:effectLst/>
                <a:latin typeface="Tahoma" panose="020B0604030504040204" pitchFamily="34" charset="0"/>
              </a:rPr>
              <a:t>solidarity</a:t>
            </a:r>
            <a:r>
              <a:rPr lang="en-US" altLang="ja-JP" sz="1200" b="0" i="0" dirty="0">
                <a:solidFill>
                  <a:srgbClr val="FF0000"/>
                </a:solidFill>
                <a:effectLst/>
                <a:latin typeface="Tahoma" panose="020B0604030504040204" pitchFamily="34" charset="0"/>
              </a:rPr>
              <a:t>.</a:t>
            </a:r>
            <a:r>
              <a:rPr lang="en-US" altLang="ja-JP" sz="1200" b="0" i="0" dirty="0">
                <a:solidFill>
                  <a:srgbClr val="000000"/>
                </a:solidFill>
                <a:effectLst/>
                <a:latin typeface="Tahoma" panose="020B0604030504040204" pitchFamily="34" charset="0"/>
              </a:rPr>
              <a:t> I would like to underline this word today: </a:t>
            </a:r>
            <a:r>
              <a:rPr lang="en-US" altLang="ja-JP" sz="1200" b="0" i="1" dirty="0">
                <a:solidFill>
                  <a:srgbClr val="000000"/>
                </a:solidFill>
                <a:effectLst/>
                <a:latin typeface="Tahoma" panose="020B0604030504040204" pitchFamily="34" charset="0"/>
              </a:rPr>
              <a:t>solidarity</a:t>
            </a:r>
            <a:r>
              <a:rPr lang="en-US" altLang="ja-JP" sz="1200" b="0" i="0" dirty="0">
                <a:solidFill>
                  <a:srgbClr val="000000"/>
                </a:solidFill>
                <a:effectLst/>
                <a:latin typeface="Tahoma" panose="020B0604030504040204" pitchFamily="34" charset="0"/>
              </a:rPr>
              <a:t>.</a:t>
            </a:r>
          </a:p>
          <a:p>
            <a:pPr marL="0" indent="0" algn="just">
              <a:lnSpc>
                <a:spcPts val="1400"/>
              </a:lnSpc>
              <a:buNone/>
            </a:pPr>
            <a:r>
              <a:rPr lang="en-US" altLang="ja-JP" sz="1200" b="0" i="0" dirty="0">
                <a:solidFill>
                  <a:srgbClr val="000000"/>
                </a:solidFill>
                <a:effectLst/>
                <a:latin typeface="Tahoma" panose="020B0604030504040204" pitchFamily="34" charset="0"/>
              </a:rPr>
              <a:t>As a human family we have our common origin in God; we live in a common home, the garden-planet, the earth where God placed us; and we have a common destination in Christ. But when we forget all this, our </a:t>
            </a:r>
            <a:r>
              <a:rPr lang="en-US" altLang="ja-JP" sz="1200" b="0" i="1" dirty="0">
                <a:solidFill>
                  <a:srgbClr val="000000"/>
                </a:solidFill>
                <a:effectLst/>
                <a:latin typeface="Tahoma" panose="020B0604030504040204" pitchFamily="34" charset="0"/>
              </a:rPr>
              <a:t>interdependence</a:t>
            </a:r>
            <a:r>
              <a:rPr lang="en-US" altLang="ja-JP" sz="1200" b="0" i="0" dirty="0">
                <a:solidFill>
                  <a:srgbClr val="000000"/>
                </a:solidFill>
                <a:effectLst/>
                <a:latin typeface="Tahoma" panose="020B0604030504040204" pitchFamily="34" charset="0"/>
              </a:rPr>
              <a:t> becomes </a:t>
            </a:r>
            <a:r>
              <a:rPr lang="en-US" altLang="ja-JP" sz="1200" b="0" i="1" dirty="0">
                <a:solidFill>
                  <a:srgbClr val="000000"/>
                </a:solidFill>
                <a:effectLst/>
                <a:latin typeface="Tahoma" panose="020B0604030504040204" pitchFamily="34" charset="0"/>
              </a:rPr>
              <a:t>dependence</a:t>
            </a:r>
            <a:r>
              <a:rPr lang="en-US" altLang="ja-JP" sz="1200" b="0" i="0" dirty="0">
                <a:solidFill>
                  <a:srgbClr val="000000"/>
                </a:solidFill>
                <a:effectLst/>
                <a:latin typeface="Tahoma" panose="020B0604030504040204" pitchFamily="34" charset="0"/>
              </a:rPr>
              <a:t> of some on others — we lose this harmony of interdependence and </a:t>
            </a:r>
            <a:r>
              <a:rPr lang="en-US" altLang="ja-JP" sz="1200" b="0" dirty="0">
                <a:solidFill>
                  <a:srgbClr val="000000"/>
                </a:solidFill>
                <a:effectLst/>
                <a:latin typeface="Tahoma" panose="020B0604030504040204" pitchFamily="34" charset="0"/>
              </a:rPr>
              <a:t>solidarity</a:t>
            </a:r>
            <a:r>
              <a:rPr lang="en-US" altLang="ja-JP" sz="1200" b="0" i="0" dirty="0">
                <a:solidFill>
                  <a:srgbClr val="000000"/>
                </a:solidFill>
                <a:effectLst/>
                <a:latin typeface="Tahoma" panose="020B0604030504040204" pitchFamily="34" charset="0"/>
              </a:rPr>
              <a:t> — increasing inequality and marginalization; the social fabric is weakened and the environment deteriorates. The same way of acting.</a:t>
            </a:r>
          </a:p>
          <a:p>
            <a:pPr marL="0" indent="0" algn="just">
              <a:lnSpc>
                <a:spcPts val="1400"/>
              </a:lnSpc>
              <a:buNone/>
            </a:pPr>
            <a:r>
              <a:rPr lang="en-US" altLang="ja-JP" sz="1200" b="0" i="0" dirty="0">
                <a:solidFill>
                  <a:srgbClr val="000000"/>
                </a:solidFill>
                <a:effectLst/>
                <a:latin typeface="Tahoma" panose="020B0604030504040204" pitchFamily="34" charset="0"/>
              </a:rPr>
              <a:t>Therefore, the </a:t>
            </a:r>
            <a:r>
              <a:rPr lang="en-US" altLang="ja-JP" sz="1200" b="0" i="1" dirty="0">
                <a:solidFill>
                  <a:srgbClr val="000000"/>
                </a:solidFill>
                <a:effectLst/>
                <a:latin typeface="Tahoma" panose="020B0604030504040204" pitchFamily="34" charset="0"/>
              </a:rPr>
              <a:t>principle of solidarity</a:t>
            </a:r>
            <a:r>
              <a:rPr lang="en-US" altLang="ja-JP" sz="1200" b="0" i="0" dirty="0">
                <a:solidFill>
                  <a:srgbClr val="000000"/>
                </a:solidFill>
                <a:effectLst/>
                <a:latin typeface="Tahoma" panose="020B0604030504040204" pitchFamily="34" charset="0"/>
              </a:rPr>
              <a:t> is now more necessary than ever, as Saint John Paul ii taught (cf. </a:t>
            </a:r>
            <a:r>
              <a:rPr lang="en-US" altLang="ja-JP" sz="1200" b="0" i="1" dirty="0">
                <a:solidFill>
                  <a:srgbClr val="000000"/>
                </a:solidFill>
                <a:effectLst/>
                <a:latin typeface="Tahoma" panose="020B0604030504040204" pitchFamily="34" charset="0"/>
              </a:rPr>
              <a:t>Sollicitudo rei </a:t>
            </a:r>
            <a:r>
              <a:rPr lang="en-US" altLang="ja-JP" sz="1200" b="0" i="1" dirty="0" err="1">
                <a:solidFill>
                  <a:srgbClr val="000000"/>
                </a:solidFill>
                <a:effectLst/>
                <a:latin typeface="Tahoma" panose="020B0604030504040204" pitchFamily="34" charset="0"/>
              </a:rPr>
              <a:t>socialis</a:t>
            </a:r>
            <a:r>
              <a:rPr lang="en-US" altLang="ja-JP" sz="1200" b="0" i="0" dirty="0">
                <a:solidFill>
                  <a:srgbClr val="000000"/>
                </a:solidFill>
                <a:effectLst/>
                <a:latin typeface="Tahoma" panose="020B0604030504040204" pitchFamily="34" charset="0"/>
              </a:rPr>
              <a:t>, 38-40). In an interconnected world, we experience what it means to live in the same “global village”; this expression is beautiful. The big wide world is none other than a global village, because everything is interconnected, but we do not always transform this interdependence into solidarity.</a:t>
            </a:r>
            <a:r>
              <a:rPr lang="ja-JP" altLang="en-US" sz="1200" b="0" i="0" dirty="0">
                <a:solidFill>
                  <a:srgbClr val="000000"/>
                </a:solidFill>
                <a:effectLst/>
                <a:latin typeface="Tahoma" panose="020B0604030504040204" pitchFamily="34" charset="0"/>
              </a:rPr>
              <a:t>　</a:t>
            </a:r>
            <a:r>
              <a:rPr lang="en-US" altLang="ja-JP" sz="1200" b="0" i="0" dirty="0">
                <a:solidFill>
                  <a:srgbClr val="000000"/>
                </a:solidFill>
                <a:effectLst/>
                <a:latin typeface="Tahoma" panose="020B0604030504040204" pitchFamily="34" charset="0"/>
              </a:rPr>
              <a:t>There is a long journey between interdependence and solidarity. </a:t>
            </a:r>
            <a:r>
              <a:rPr lang="en-US" altLang="ja-JP" sz="1200" b="0" i="0" dirty="0">
                <a:solidFill>
                  <a:srgbClr val="FF0000"/>
                </a:solidFill>
                <a:effectLst/>
                <a:latin typeface="Tahoma" panose="020B0604030504040204" pitchFamily="34" charset="0"/>
              </a:rPr>
              <a:t>The selfishness — of individuals, nations and of groups with power — and ideological rigidities instead sustain “structures of sin” (ibid., 36).</a:t>
            </a: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200525" y="432205"/>
            <a:ext cx="4943475" cy="5677065"/>
          </a:xfrm>
        </p:spPr>
        <p:txBody>
          <a:bodyPr>
            <a:normAutofit fontScale="25000" lnSpcReduction="20000"/>
          </a:bodyPr>
          <a:lstStyle/>
          <a:p>
            <a:pPr marL="0" indent="0">
              <a:lnSpc>
                <a:spcPts val="1600"/>
              </a:lnSpc>
              <a:buNone/>
            </a:pPr>
            <a:r>
              <a:rPr lang="en-US" altLang="ja-JP" sz="4800" i="1" dirty="0"/>
              <a:t>5. solidarity</a:t>
            </a:r>
            <a:r>
              <a:rPr lang="ja-JP" altLang="en-US" sz="4800" i="1" dirty="0"/>
              <a:t>の原理と</a:t>
            </a:r>
            <a:r>
              <a:rPr lang="en-US" altLang="ja-JP" sz="4800" i="1" dirty="0"/>
              <a:t>the virtue of faith</a:t>
            </a:r>
            <a:r>
              <a:rPr lang="ja-JP" altLang="en-US" sz="4800" dirty="0"/>
              <a:t>　（</a:t>
            </a:r>
            <a:r>
              <a:rPr lang="en-US" altLang="ja-JP" sz="4800" dirty="0"/>
              <a:t>2020</a:t>
            </a:r>
            <a:r>
              <a:rPr lang="ja-JP" altLang="en-US" sz="4800" dirty="0"/>
              <a:t>年</a:t>
            </a:r>
            <a:r>
              <a:rPr lang="en-US" altLang="ja-JP" sz="4800" dirty="0"/>
              <a:t>9</a:t>
            </a:r>
            <a:r>
              <a:rPr lang="ja-JP" altLang="en-US" sz="4800" dirty="0"/>
              <a:t>月</a:t>
            </a:r>
            <a:r>
              <a:rPr lang="en-US" altLang="ja-JP" sz="4800" dirty="0"/>
              <a:t>2</a:t>
            </a:r>
            <a:r>
              <a:rPr lang="ja-JP" altLang="en-US" sz="4800" dirty="0"/>
              <a:t>日）</a:t>
            </a:r>
            <a:endParaRPr lang="en-US" altLang="ja-JP" sz="4800" dirty="0"/>
          </a:p>
          <a:p>
            <a:pPr marL="0" indent="0">
              <a:lnSpc>
                <a:spcPts val="1600"/>
              </a:lnSpc>
              <a:buNone/>
            </a:pPr>
            <a:r>
              <a:rPr lang="ja-JP" altLang="en-US" sz="4800" i="1" dirty="0"/>
              <a:t>親愛なる兄弟姉妹の皆さん、お早うございます！</a:t>
            </a:r>
          </a:p>
          <a:p>
            <a:pPr marL="0" indent="0" algn="just">
              <a:lnSpc>
                <a:spcPts val="1600"/>
              </a:lnSpc>
              <a:buNone/>
            </a:pPr>
            <a:r>
              <a:rPr lang="ja-JP" altLang="en-US" sz="4800" dirty="0"/>
              <a:t>何カ月も経ってやっと私達は画面ごしでなく直に会えるようになりました。</a:t>
            </a:r>
            <a:r>
              <a:rPr lang="en-US" altLang="ja-JP" sz="4800" b="0" i="0" dirty="0">
                <a:solidFill>
                  <a:srgbClr val="000000"/>
                </a:solidFill>
                <a:effectLst/>
                <a:latin typeface="Tahoma" panose="020B0604030504040204" pitchFamily="34" charset="0"/>
              </a:rPr>
              <a:t> </a:t>
            </a:r>
            <a:r>
              <a:rPr lang="ja-JP" altLang="en-US" sz="4800" b="0" i="0" dirty="0">
                <a:solidFill>
                  <a:srgbClr val="000000"/>
                </a:solidFill>
                <a:effectLst/>
                <a:latin typeface="Tahoma" panose="020B0604030504040204" pitchFamily="34" charset="0"/>
              </a:rPr>
              <a:t>直に会うっていいですね！ さて、今回の</a:t>
            </a:r>
            <a:r>
              <a:rPr lang="ja-JP" altLang="en-US" sz="4800" dirty="0"/>
              <a:t>パンデミック、これによって、私達が相互依存していること、好むと好まざるとに関わらず相互に</a:t>
            </a:r>
            <a:r>
              <a:rPr lang="en-US" altLang="ja-JP" sz="4800" dirty="0"/>
              <a:t>connect</a:t>
            </a:r>
            <a:r>
              <a:rPr lang="ja-JP" altLang="en-US" sz="4800" dirty="0"/>
              <a:t>されていることが良く分かりました。ですから、ばらばらにでなく、皆で一緒に対処するならば、この危機を以前より良い状態で切り抜けることができます。しかしもし、ばらばらに対処すれば切り抜けることすら出来ません。</a:t>
            </a:r>
            <a:r>
              <a:rPr lang="ja-JP" altLang="en-US" sz="4800" dirty="0">
                <a:solidFill>
                  <a:srgbClr val="FF0000"/>
                </a:solidFill>
              </a:rPr>
              <a:t>則ち、皆で一緒に切り抜けるか、さもなければ何もできないかです。つまり、私達全員が</a:t>
            </a:r>
            <a:r>
              <a:rPr lang="en-US" altLang="ja-JP" sz="4800" i="1" dirty="0">
                <a:solidFill>
                  <a:srgbClr val="FF0000"/>
                </a:solidFill>
              </a:rPr>
              <a:t>solidarity</a:t>
            </a:r>
            <a:r>
              <a:rPr lang="ja-JP" altLang="en-US" sz="4800" dirty="0">
                <a:solidFill>
                  <a:srgbClr val="FF0000"/>
                </a:solidFill>
              </a:rPr>
              <a:t>のうちに一緒に切り抜けるしかありません。</a:t>
            </a:r>
            <a:r>
              <a:rPr lang="ja-JP" altLang="en-US" sz="4800" dirty="0"/>
              <a:t>この</a:t>
            </a:r>
            <a:r>
              <a:rPr lang="en-US" altLang="ja-JP" sz="4800" i="1" dirty="0"/>
              <a:t>solidarity</a:t>
            </a:r>
            <a:r>
              <a:rPr lang="ja-JP" altLang="en-US" sz="4800" dirty="0"/>
              <a:t>ということばにアンダーラインを引いておきたいところです。</a:t>
            </a:r>
          </a:p>
          <a:p>
            <a:pPr marL="0" indent="0" algn="just">
              <a:lnSpc>
                <a:spcPts val="1600"/>
              </a:lnSpc>
              <a:buNone/>
            </a:pPr>
            <a:r>
              <a:rPr lang="ja-JP" altLang="en-US" sz="4800" dirty="0"/>
              <a:t>私達は、神の内に共通の起源を持つ</a:t>
            </a:r>
            <a:r>
              <a:rPr lang="en-US" altLang="ja-JP" sz="4800" dirty="0"/>
              <a:t>a human family</a:t>
            </a:r>
            <a:r>
              <a:rPr lang="ja-JP" altLang="en-US" sz="4800" dirty="0"/>
              <a:t>です。共通の家、園である地球、神が私達を置いた場であるこの地球に私達は住んでいます。そして私達は、キリストの内に共通の目的地を持ちます。もし、これらのことを忘れてしまうと、私達は相互依存でなく一方が他方に依存する関係へと変わってしまいます。そして、</a:t>
            </a:r>
            <a:r>
              <a:rPr lang="en-US" altLang="ja-JP" sz="4800" dirty="0"/>
              <a:t>solidarity</a:t>
            </a:r>
            <a:r>
              <a:rPr lang="ja-JP" altLang="en-US" sz="4800" dirty="0"/>
              <a:t>と相互依存の調和が失われ、</a:t>
            </a:r>
            <a:r>
              <a:rPr lang="en-US" altLang="ja-JP" sz="4800" dirty="0"/>
              <a:t>Inequality</a:t>
            </a:r>
            <a:r>
              <a:rPr lang="ja-JP" altLang="en-US" sz="4800" dirty="0"/>
              <a:t>（不平等）と疎外が拡大します。社会基礎構造が弱体化し、環境が悪化し、事態は悪化の一途を辿ります。</a:t>
            </a:r>
          </a:p>
          <a:p>
            <a:pPr marL="0" indent="0" algn="just">
              <a:lnSpc>
                <a:spcPts val="1600"/>
              </a:lnSpc>
              <a:buNone/>
            </a:pPr>
            <a:r>
              <a:rPr lang="ja-JP" altLang="en-US" sz="4800" dirty="0"/>
              <a:t>ですから、聖ヨハネ・パウロ二世が教えているように</a:t>
            </a:r>
            <a:r>
              <a:rPr lang="en-US" altLang="ja-JP" sz="4800" dirty="0"/>
              <a:t>(</a:t>
            </a:r>
            <a:r>
              <a:rPr lang="ja-JP" altLang="en-US" sz="4800" dirty="0"/>
              <a:t>回勅</a:t>
            </a:r>
            <a:r>
              <a:rPr lang="en-US" altLang="ja-JP" sz="4800" dirty="0"/>
              <a:t>『</a:t>
            </a:r>
            <a:r>
              <a:rPr lang="ja-JP" altLang="en-US" sz="4800" dirty="0"/>
              <a:t>真の開発とは</a:t>
            </a:r>
            <a:r>
              <a:rPr lang="en-US" altLang="ja-JP" sz="4800" dirty="0"/>
              <a:t>』38-40)</a:t>
            </a:r>
            <a:r>
              <a:rPr lang="ja-JP" altLang="en-US" sz="4800" dirty="0"/>
              <a:t>、今、</a:t>
            </a:r>
            <a:r>
              <a:rPr lang="en-US" altLang="ja-JP" sz="4800" i="1" dirty="0"/>
              <a:t>solidarity</a:t>
            </a:r>
            <a:r>
              <a:rPr lang="ja-JP" altLang="en-US" sz="4800" i="1" dirty="0"/>
              <a:t>の原理</a:t>
            </a:r>
            <a:r>
              <a:rPr lang="ja-JP" altLang="en-US" sz="4800" dirty="0"/>
              <a:t>がこれまで以上に必要とされています。一つの</a:t>
            </a:r>
            <a:r>
              <a:rPr lang="en-US" altLang="ja-JP" sz="4800" dirty="0"/>
              <a:t>interconnect</a:t>
            </a:r>
            <a:r>
              <a:rPr lang="ja-JP" altLang="en-US" sz="4800" dirty="0"/>
              <a:t>された地上世界で、私達は同じ</a:t>
            </a:r>
            <a:r>
              <a:rPr lang="en-US" altLang="ja-JP" sz="4800" dirty="0"/>
              <a:t>global village</a:t>
            </a:r>
            <a:r>
              <a:rPr lang="ja-JP" altLang="en-US" sz="4800" dirty="0"/>
              <a:t>（地球村）に住むことの意味を身をもって経験しています。地球村という表現は美しいですね。この広大な地上世界は全てが</a:t>
            </a:r>
            <a:r>
              <a:rPr lang="en-US" altLang="ja-JP" sz="4800" dirty="0"/>
              <a:t>interconnect</a:t>
            </a:r>
            <a:r>
              <a:rPr lang="ja-JP" altLang="en-US" sz="4800" dirty="0"/>
              <a:t>されているのですから、一つの地球村に他なりません。しかし私達は、この</a:t>
            </a:r>
            <a:r>
              <a:rPr lang="ja-JP" altLang="en-US" sz="4800" i="1" dirty="0"/>
              <a:t>相互依存関係</a:t>
            </a:r>
            <a:r>
              <a:rPr lang="ja-JP" altLang="en-US" sz="4800" dirty="0"/>
              <a:t>の姿を常に</a:t>
            </a:r>
            <a:r>
              <a:rPr lang="en-US" altLang="ja-JP" sz="4800" i="1" dirty="0"/>
              <a:t>solidarity</a:t>
            </a:r>
            <a:r>
              <a:rPr lang="ja-JP" altLang="en-US" sz="4800" dirty="0"/>
              <a:t>に変えているわけではありません。両者の間には長い旅路が控えています。</a:t>
            </a:r>
            <a:r>
              <a:rPr lang="ja-JP" altLang="en-US" sz="4800" dirty="0">
                <a:solidFill>
                  <a:srgbClr val="FF0000"/>
                </a:solidFill>
              </a:rPr>
              <a:t>実際は、それどころか、個人、国、権力集団の、自分本位の考え方とイデオロギーへの固執が「</a:t>
            </a:r>
            <a:r>
              <a:rPr lang="ja-JP" altLang="en-US" sz="4800" dirty="0">
                <a:solidFill>
                  <a:srgbClr val="FF0000"/>
                </a:solidFill>
                <a:hlinkClick r:id="rId3"/>
              </a:rPr>
              <a:t>社会構造による罪</a:t>
            </a:r>
            <a:r>
              <a:rPr lang="ja-JP" altLang="en-US" sz="4800" dirty="0">
                <a:solidFill>
                  <a:srgbClr val="FF0000"/>
                </a:solidFill>
              </a:rPr>
              <a:t>」（同</a:t>
            </a:r>
            <a:r>
              <a:rPr lang="en-US" altLang="ja-JP" sz="4800" dirty="0">
                <a:solidFill>
                  <a:srgbClr val="FF0000"/>
                </a:solidFill>
              </a:rPr>
              <a:t>36</a:t>
            </a:r>
            <a:r>
              <a:rPr lang="ja-JP" altLang="en-US" sz="4800" dirty="0">
                <a:solidFill>
                  <a:srgbClr val="FF0000"/>
                </a:solidFill>
              </a:rPr>
              <a:t>）を生み出しています</a:t>
            </a:r>
            <a:r>
              <a:rPr lang="ja-JP" altLang="en-US" sz="4800" dirty="0"/>
              <a:t>。</a:t>
            </a:r>
          </a:p>
          <a:p>
            <a:pPr marL="0" indent="0" algn="just">
              <a:lnSpc>
                <a:spcPts val="1600"/>
              </a:lnSpc>
              <a:buNone/>
            </a:pPr>
            <a:endParaRPr lang="ja-JP" altLang="en-US" dirty="0"/>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2</a:t>
            </a:fld>
            <a:endParaRPr kumimoji="1" lang="ja-JP" altLang="en-US" dirty="0"/>
          </a:p>
        </p:txBody>
      </p:sp>
    </p:spTree>
    <p:extLst>
      <p:ext uri="{BB962C8B-B14F-4D97-AF65-F5344CB8AC3E}">
        <p14:creationId xmlns:p14="http://schemas.microsoft.com/office/powerpoint/2010/main" val="76637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781050" y="424114"/>
            <a:ext cx="7581900" cy="358408"/>
          </a:xfrm>
        </p:spPr>
        <p:txBody>
          <a:bodyPr>
            <a:noAutofit/>
          </a:bodyPr>
          <a:lstStyle/>
          <a:p>
            <a:pPr algn="ctr"/>
            <a:r>
              <a:rPr lang="ja-JP" altLang="en-US" sz="1800" b="1" dirty="0"/>
              <a:t>相互依存関係が</a:t>
            </a:r>
            <a:r>
              <a:rPr lang="en-US" altLang="ja-JP" sz="1800" b="1" dirty="0"/>
              <a:t>solidarity</a:t>
            </a:r>
            <a:r>
              <a:rPr lang="ja-JP" altLang="en-US" sz="1800" b="1" dirty="0"/>
              <a:t>として結実するには、その相互依存が、神によって創造された人間と自然とに深く根差している必要があります。則ち、人々の顔と大地を敬いつつ相互に依存し合うことが必要なのです。</a:t>
            </a:r>
            <a:br>
              <a:rPr lang="ja-JP" altLang="en-US" sz="1800" b="1" dirty="0"/>
            </a:br>
            <a:endParaRPr lang="ja-JP" altLang="en-US" sz="18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892357"/>
            <a:ext cx="4185138" cy="6259173"/>
          </a:xfrm>
        </p:spPr>
        <p:txBody>
          <a:bodyPr>
            <a:noAutofit/>
          </a:bodyPr>
          <a:lstStyle/>
          <a:p>
            <a:pPr marL="0" indent="0" algn="just">
              <a:lnSpc>
                <a:spcPts val="1500"/>
              </a:lnSpc>
              <a:buNone/>
            </a:pPr>
            <a:r>
              <a:rPr lang="en-US" altLang="ja-JP" sz="1100" b="0" i="0" dirty="0">
                <a:solidFill>
                  <a:srgbClr val="000000"/>
                </a:solidFill>
                <a:effectLst/>
                <a:latin typeface="Tahoma" panose="020B0604030504040204" pitchFamily="34" charset="0"/>
              </a:rPr>
              <a:t>“The word ‘solidarity’ is a little worn and at times poorly understood, but it refers to something more than a few sporadic acts of generosity”. Much more! “It presumes the creation of a new mindset which thinks in terms of community and the priority of the life of all over the appropriation of goods by a few” (Apostolic Exhortation </a:t>
            </a:r>
            <a:r>
              <a:rPr lang="en-US" altLang="ja-JP" sz="1100" b="0" i="1" dirty="0">
                <a:solidFill>
                  <a:srgbClr val="663300"/>
                </a:solidFill>
                <a:effectLst/>
                <a:latin typeface="Tahoma" panose="020B0604030504040204" pitchFamily="34" charset="0"/>
                <a:hlinkClick r:id="rId3"/>
              </a:rPr>
              <a:t>Evangelii </a:t>
            </a:r>
            <a:r>
              <a:rPr lang="en-US" altLang="ja-JP" sz="1100" b="0" i="1" dirty="0" err="1">
                <a:solidFill>
                  <a:srgbClr val="663300"/>
                </a:solidFill>
                <a:effectLst/>
                <a:latin typeface="Tahoma" panose="020B0604030504040204" pitchFamily="34" charset="0"/>
                <a:hlinkClick r:id="rId3"/>
              </a:rPr>
              <a:t>gaudium</a:t>
            </a:r>
            <a:r>
              <a:rPr lang="en-US" altLang="ja-JP" sz="1100" b="0" i="0" dirty="0">
                <a:solidFill>
                  <a:srgbClr val="000000"/>
                </a:solidFill>
                <a:effectLst/>
                <a:latin typeface="Tahoma" panose="020B0604030504040204" pitchFamily="34" charset="0"/>
              </a:rPr>
              <a:t>, 188). This is what “solidarity” means. It is not merely a question of helping others — it is good to do so, but it is more than that — it is a matter of justice (cf. </a:t>
            </a:r>
            <a:r>
              <a:rPr lang="en-US" altLang="ja-JP" sz="1100" b="0" i="1" dirty="0">
                <a:solidFill>
                  <a:srgbClr val="000000"/>
                </a:solidFill>
                <a:effectLst/>
                <a:latin typeface="Tahoma" panose="020B0604030504040204" pitchFamily="34" charset="0"/>
              </a:rPr>
              <a:t>Catechism of the Catholic Church</a:t>
            </a:r>
            <a:r>
              <a:rPr lang="en-US" altLang="ja-JP" sz="1100" b="0" i="0" dirty="0">
                <a:solidFill>
                  <a:srgbClr val="000000"/>
                </a:solidFill>
                <a:effectLst/>
                <a:latin typeface="Tahoma" panose="020B0604030504040204" pitchFamily="34" charset="0"/>
              </a:rPr>
              <a:t>, 1938-1949). </a:t>
            </a:r>
            <a:r>
              <a:rPr lang="en-US" altLang="ja-JP" sz="1100" b="0" i="0" dirty="0">
                <a:solidFill>
                  <a:srgbClr val="FF0000"/>
                </a:solidFill>
                <a:effectLst/>
                <a:latin typeface="Tahoma" panose="020B0604030504040204" pitchFamily="34" charset="0"/>
              </a:rPr>
              <a:t>Interdependence, to be in solidarity and to bear fruit, needs strong roots in humanity and in nature, created by God; it needs respect for faces and for the land.</a:t>
            </a:r>
          </a:p>
          <a:p>
            <a:pPr marL="0" indent="0" algn="just">
              <a:lnSpc>
                <a:spcPts val="1500"/>
              </a:lnSpc>
              <a:buNone/>
            </a:pPr>
            <a:r>
              <a:rPr lang="en-US" altLang="ja-JP" sz="1100" b="0" i="0" dirty="0">
                <a:solidFill>
                  <a:srgbClr val="000000"/>
                </a:solidFill>
                <a:effectLst/>
                <a:latin typeface="Tahoma" panose="020B0604030504040204" pitchFamily="34" charset="0"/>
              </a:rPr>
              <a:t>The Bible, from the very beginning, warns us [of this]. Let us think of the account of the Tower of Babel (cf. </a:t>
            </a:r>
            <a:r>
              <a:rPr lang="en-US" altLang="ja-JP" sz="1100" b="0" i="1" dirty="0">
                <a:solidFill>
                  <a:srgbClr val="000000"/>
                </a:solidFill>
                <a:effectLst/>
                <a:latin typeface="Tahoma" panose="020B0604030504040204" pitchFamily="34" charset="0"/>
              </a:rPr>
              <a:t>Gen</a:t>
            </a:r>
            <a:r>
              <a:rPr lang="en-US" altLang="ja-JP" sz="1100" b="0" i="0" dirty="0">
                <a:solidFill>
                  <a:srgbClr val="000000"/>
                </a:solidFill>
                <a:effectLst/>
                <a:latin typeface="Tahoma" panose="020B0604030504040204" pitchFamily="34" charset="0"/>
              </a:rPr>
              <a:t> 11:1-9), which describes what happens when we try to reach heaven — our destination — ignoring our bond with humanity, with creation and with </a:t>
            </a:r>
            <a:r>
              <a:rPr lang="en-US" altLang="ja-JP" sz="1100" b="0" i="0" dirty="0">
                <a:effectLst/>
                <a:latin typeface="Tahoma" panose="020B0604030504040204" pitchFamily="34" charset="0"/>
              </a:rPr>
              <a:t>the Creator</a:t>
            </a:r>
            <a:r>
              <a:rPr lang="en-US" altLang="ja-JP" sz="1100" b="0" i="0" dirty="0">
                <a:solidFill>
                  <a:srgbClr val="000000"/>
                </a:solidFill>
                <a:effectLst/>
                <a:latin typeface="Tahoma" panose="020B0604030504040204" pitchFamily="34" charset="0"/>
              </a:rPr>
              <a:t>. It is a figure of speech. This happens every time that someone wants to climb up and up, without taking others into consideration. Just myself. Let us think about the tower. We build towers and skyscrapers, but we destroy community. We unify buildings and languages, but we mortify cultural wealth. We want to be masters of the Earth, but we ruin biodiversity and ecological balance. In another audience I told you about </a:t>
            </a:r>
            <a:r>
              <a:rPr lang="en-US" altLang="ja-JP" sz="1100" b="0" i="0" dirty="0">
                <a:solidFill>
                  <a:srgbClr val="663300"/>
                </a:solidFill>
                <a:effectLst/>
                <a:latin typeface="Tahoma" panose="020B0604030504040204" pitchFamily="34" charset="0"/>
                <a:hlinkClick r:id="rId4"/>
              </a:rPr>
              <a:t>those fishermen from San Benedetto del </a:t>
            </a:r>
            <a:r>
              <a:rPr lang="en-US" altLang="ja-JP" sz="1100" b="0" i="0" dirty="0" err="1">
                <a:solidFill>
                  <a:srgbClr val="663300"/>
                </a:solidFill>
                <a:effectLst/>
                <a:latin typeface="Tahoma" panose="020B0604030504040204" pitchFamily="34" charset="0"/>
                <a:hlinkClick r:id="rId4"/>
              </a:rPr>
              <a:t>Tronto</a:t>
            </a:r>
            <a:r>
              <a:rPr lang="en-US" altLang="ja-JP" sz="1100" b="0" i="0" dirty="0">
                <a:solidFill>
                  <a:srgbClr val="663300"/>
                </a:solidFill>
                <a:effectLst/>
                <a:latin typeface="Tahoma" panose="020B0604030504040204" pitchFamily="34" charset="0"/>
                <a:hlinkClick r:id="rId4"/>
              </a:rPr>
              <a:t>, who came this year</a:t>
            </a:r>
            <a:r>
              <a:rPr lang="en-US" altLang="ja-JP" sz="1100" b="0" i="0" dirty="0">
                <a:solidFill>
                  <a:srgbClr val="000000"/>
                </a:solidFill>
                <a:effectLst/>
                <a:latin typeface="Tahoma" panose="020B0604030504040204" pitchFamily="34" charset="0"/>
              </a:rPr>
              <a:t>, and said: “We have taken 24 </a:t>
            </a:r>
            <a:r>
              <a:rPr lang="en-US" altLang="ja-JP" sz="1100" b="0" i="0" dirty="0" err="1">
                <a:solidFill>
                  <a:srgbClr val="000000"/>
                </a:solidFill>
                <a:effectLst/>
                <a:latin typeface="Tahoma" panose="020B0604030504040204" pitchFamily="34" charset="0"/>
              </a:rPr>
              <a:t>tonnes</a:t>
            </a:r>
            <a:r>
              <a:rPr lang="en-US" altLang="ja-JP" sz="1100" b="0" i="0" dirty="0">
                <a:solidFill>
                  <a:srgbClr val="000000"/>
                </a:solidFill>
                <a:effectLst/>
                <a:latin typeface="Tahoma" panose="020B0604030504040204" pitchFamily="34" charset="0"/>
              </a:rPr>
              <a:t> of waste out of the sea, half of which was plastic”. </a:t>
            </a:r>
            <a:r>
              <a:rPr lang="en-US" altLang="ja-JP" sz="1100" b="0" i="0" dirty="0">
                <a:effectLst/>
                <a:latin typeface="Tahoma" panose="020B0604030504040204" pitchFamily="34" charset="0"/>
              </a:rPr>
              <a:t>Just think! These people have the spirit to catch fish, yes, but also the refuse, and to take it out of the water to clean up the sea. </a:t>
            </a:r>
            <a:r>
              <a:rPr lang="en-US" altLang="ja-JP" sz="1100" b="0" i="0" dirty="0">
                <a:solidFill>
                  <a:srgbClr val="FF0000"/>
                </a:solidFill>
                <a:effectLst/>
                <a:latin typeface="Tahoma" panose="020B0604030504040204" pitchFamily="34" charset="0"/>
              </a:rPr>
              <a:t>But this [pollution] is ruining the earth — not having solidarity with the earth, which is a gift — and the ecological balance.</a:t>
            </a:r>
          </a:p>
          <a:p>
            <a:pPr marL="0" indent="0" algn="just">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06636" y="892357"/>
            <a:ext cx="5037364" cy="6080918"/>
          </a:xfrm>
        </p:spPr>
        <p:txBody>
          <a:bodyPr>
            <a:noAutofit/>
          </a:bodyPr>
          <a:lstStyle/>
          <a:p>
            <a:pPr marL="0" indent="0" algn="just">
              <a:lnSpc>
                <a:spcPts val="15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0" i="0" dirty="0">
                <a:solidFill>
                  <a:srgbClr val="000000"/>
                </a:solidFill>
                <a:effectLst/>
                <a:latin typeface="Tahoma" panose="020B0604030504040204" pitchFamily="34" charset="0"/>
              </a:rPr>
              <a:t> ‘solidarity’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という言葉はいささか使い古され、しばしば誤って解釈されています。</a:t>
            </a:r>
            <a:r>
              <a:rPr lang="en-US" altLang="ja-JP" sz="1200" kern="100" dirty="0">
                <a:latin typeface="Tahoma" panose="020B0604030504040204" pitchFamily="34" charset="0"/>
                <a:ea typeface="Tahoma" panose="020B0604030504040204" pitchFamily="34" charset="0"/>
                <a:cs typeface="Tahoma" panose="020B0604030504040204" pitchFamily="34" charset="0"/>
              </a:rPr>
              <a:t>solidarity</a:t>
            </a:r>
            <a:r>
              <a:rPr lang="ja-JP" altLang="en-US" sz="1200" kern="100" dirty="0">
                <a:latin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、幾つかの一時的な優しい行為を越える何らかのことを意味します。」実に遙かに越えます！「</a:t>
            </a:r>
            <a:r>
              <a:rPr lang="en-US" altLang="ja-JP" sz="1200" kern="100" dirty="0">
                <a:effectLst/>
                <a:latin typeface="Tahoma" panose="020B0604030504040204" pitchFamily="34" charset="0"/>
                <a:ea typeface="Tahoma" panose="020B0604030504040204" pitchFamily="34" charset="0"/>
                <a:cs typeface="Tahoma" panose="020B0604030504040204" pitchFamily="34" charset="0"/>
              </a:rPr>
              <a:t>solidarity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はその前提として、</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の観点から考え、少数富裕者による財の独占よりも全ての人の生活を優先させる、新たな</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mindset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の創造を必要とします。」（使徒的勧告</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福音の喜び</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』188</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これが</a:t>
            </a:r>
            <a:r>
              <a:rPr lang="en-US" altLang="ja-JP" sz="1200" kern="100" dirty="0">
                <a:effectLst/>
                <a:latin typeface="Tahoma" panose="020B0604030504040204" pitchFamily="34" charset="0"/>
                <a:ea typeface="Tahoma" panose="020B0604030504040204" pitchFamily="34" charset="0"/>
                <a:cs typeface="Tahoma" panose="020B0604030504040204" pitchFamily="34" charset="0"/>
              </a:rPr>
              <a:t>“solidarity”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の意味するところです。それは単に他者を助けることではなく ー それもよいことですが、</a:t>
            </a:r>
            <a:r>
              <a:rPr lang="en-US" altLang="ja-JP" sz="1200" kern="100" dirty="0">
                <a:effectLst/>
                <a:latin typeface="Tahoma" panose="020B0604030504040204" pitchFamily="34" charset="0"/>
                <a:ea typeface="Tahoma" panose="020B0604030504040204" pitchFamily="34" charset="0"/>
                <a:cs typeface="Tahoma" panose="020B0604030504040204" pitchFamily="34" charset="0"/>
              </a:rPr>
              <a:t> solidarity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そはそれ以上のものです ー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justice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がかかわることです。（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カトリック教会のカテキズム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』1938-1940</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相互依存関係が</a:t>
            </a:r>
            <a:r>
              <a:rPr lang="en-US" altLang="ja-JP" sz="1200"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solidarity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として結実するには、その相互依存が、</a:t>
            </a:r>
            <a:r>
              <a:rPr lang="ja-JP" altLang="en-US" sz="1200" kern="100" dirty="0">
                <a:solidFill>
                  <a:srgbClr val="FF0000"/>
                </a:solidFill>
                <a:latin typeface="游ゴシック" panose="020B0400000000000000" pitchFamily="50" charset="-128"/>
                <a:cs typeface="Times New Roman" panose="02020603050405020304" pitchFamily="18" charset="0"/>
              </a:rPr>
              <a:t>神によって創造された人間と自然とに</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深く根差している必要があります。則ち、人々の顔と大地を敬いつつ相互に依存し合うことが必要なのです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indent="0" algn="just">
              <a:lnSpc>
                <a:spcPts val="15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聖書は、冒頭からこのことを警告しています。バベルのタワーの話について考えましょう。（創世記</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この話は、人間、被造物、創造主との絆（きずな）を無視しつつ、天国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私達の目的地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辿り着こうとする時に起こることを描いています。或る種の比喩です。つまり、他者のことを考えずに自分本位に、ひたすら上へ登ろうとすると必ず、この様なことが起こるのです。このタワーについて考えましょう。今日私達はタワーや超高層ビルを建てています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を破壊しています。さまざまな建物や言語を統一していますが、文化的な豊かさを抑えつけています。地球の主</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あるじ</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なろうとしていますが、生物の多様性と生態系の均衡を痛めつけています。以前の謁見で私は、サン・ベネデット・デル・トロントの漁師の方々のことを話しました。彼らは今年私のもとを訪れ、こう語りまし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24</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トンもの廃棄物を海から除去しましたが、その半分がプラスチックごみでした。」　考えてみてください。確かに彼らは魚をとろうとしていますが、その一方で廃棄物も取り除き、海をきれいにしようとします。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他方、プラスチックごみの様な</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汚染だけして後片付けしない汚染</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は、地球を傷つけ、賜物である地球と</a:t>
            </a:r>
            <a:r>
              <a:rPr lang="en-US" altLang="ja-JP" sz="1200"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solidarity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することなく、生態系の均衡を脅かし続けます。</a:t>
            </a:r>
            <a:endPar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en-US" sz="6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3</a:t>
            </a:fld>
            <a:endParaRPr kumimoji="1" lang="ja-JP" altLang="en-US" dirty="0"/>
          </a:p>
        </p:txBody>
      </p:sp>
    </p:spTree>
    <p:extLst>
      <p:ext uri="{BB962C8B-B14F-4D97-AF65-F5344CB8AC3E}">
        <p14:creationId xmlns:p14="http://schemas.microsoft.com/office/powerpoint/2010/main" val="87732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205058"/>
            <a:ext cx="9144000" cy="365125"/>
          </a:xfrm>
        </p:spPr>
        <p:txBody>
          <a:bodyPr>
            <a:noAutofit/>
          </a:bodyPr>
          <a:lstStyle/>
          <a:p>
            <a:pPr algn="ct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バベルの話にあるのは調和ではなく、報酬を得るための強いられた前進だけです。</a:t>
            </a:r>
            <a:br>
              <a:rPr lang="en-US"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そこでは人々は単なる</a:t>
            </a:r>
            <a:r>
              <a:rPr lang="en-US"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instruments</a:t>
            </a: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（器機）、集合名詞としての「労働力」にすぎません。</a:t>
            </a:r>
            <a:endParaRPr lang="ja-JP" altLang="en-US" sz="12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8164" y="824818"/>
            <a:ext cx="4157505" cy="5836609"/>
          </a:xfrm>
        </p:spPr>
        <p:txBody>
          <a:bodyPr>
            <a:normAutofit fontScale="32500" lnSpcReduction="20000"/>
          </a:bodyPr>
          <a:lstStyle/>
          <a:p>
            <a:pPr marL="0" indent="0" algn="just">
              <a:lnSpc>
                <a:spcPts val="1400"/>
              </a:lnSpc>
              <a:buNone/>
            </a:pPr>
            <a:r>
              <a:rPr lang="en-US" altLang="ja-JP" sz="3400" b="0" i="0" dirty="0">
                <a:solidFill>
                  <a:srgbClr val="000000"/>
                </a:solidFill>
                <a:effectLst/>
                <a:latin typeface="Tahoma" panose="020B0604030504040204" pitchFamily="34" charset="0"/>
              </a:rPr>
              <a:t>I remember a medieval account that describes this “Babel syndrome”, which occurs when there is no solidarity. This medieval account says that, during the building of the tower, when a man fell — they were slaves — and died, no one said anything, or at best, “Poor thing, he made a mistake and he fell”. Instead, if a brick fell, everyone complained. And if someone was to blame, he was punished. Why? Because a brick was costly to make, to prepare, to fire…. It took time and work to produce a brick. </a:t>
            </a:r>
            <a:r>
              <a:rPr lang="en-US" altLang="ja-JP" sz="3400" b="0" i="0" dirty="0">
                <a:solidFill>
                  <a:srgbClr val="FF0000"/>
                </a:solidFill>
                <a:effectLst/>
                <a:latin typeface="Tahoma" panose="020B0604030504040204" pitchFamily="34" charset="0"/>
              </a:rPr>
              <a:t>A brick was worth more than a human life. Let us each, think about what happens today. Unfortunately, something like this can happen nowadays too. When shares fall in the financial markets — we have seen it in the newspapers in these days — all the agencies report the news. Thousands of people fall due to hunger and poverty and no one talks about it.</a:t>
            </a:r>
          </a:p>
          <a:p>
            <a:pPr marL="0" indent="0" algn="just">
              <a:lnSpc>
                <a:spcPts val="1400"/>
              </a:lnSpc>
              <a:buNone/>
            </a:pPr>
            <a:r>
              <a:rPr lang="en-US" altLang="ja-JP" sz="3400" b="0" i="0" dirty="0">
                <a:solidFill>
                  <a:srgbClr val="000000"/>
                </a:solidFill>
                <a:effectLst/>
                <a:latin typeface="Tahoma" panose="020B0604030504040204" pitchFamily="34" charset="0"/>
              </a:rPr>
              <a:t>Pentecost is diametrically opposite to Babel (cf. </a:t>
            </a:r>
            <a:r>
              <a:rPr lang="en-US" altLang="ja-JP" sz="3400" b="0" i="1" dirty="0">
                <a:solidFill>
                  <a:srgbClr val="000000"/>
                </a:solidFill>
                <a:effectLst/>
                <a:latin typeface="Tahoma" panose="020B0604030504040204" pitchFamily="34" charset="0"/>
              </a:rPr>
              <a:t>Acts</a:t>
            </a:r>
            <a:r>
              <a:rPr lang="en-US" altLang="ja-JP" sz="3400" b="0" i="0" dirty="0">
                <a:solidFill>
                  <a:srgbClr val="000000"/>
                </a:solidFill>
                <a:effectLst/>
                <a:latin typeface="Tahoma" panose="020B0604030504040204" pitchFamily="34" charset="0"/>
              </a:rPr>
              <a:t> 2:1-3), as we heard at the beginning of the audience. The Holy Spirit, descending from above like wind and fire, sweeps over the community closed up in the Cenacle, infuses it with the power of God, and inspires it to go out and announce the Lord Jesus to everyone. The Spirit creates unity in diversity; he creates harmony. </a:t>
            </a:r>
            <a:r>
              <a:rPr lang="en-US" altLang="ja-JP" sz="3400" b="0" i="0" dirty="0">
                <a:solidFill>
                  <a:srgbClr val="FF0000"/>
                </a:solidFill>
                <a:effectLst/>
                <a:latin typeface="Tahoma" panose="020B0604030504040204" pitchFamily="34" charset="0"/>
              </a:rPr>
              <a:t>In the account of the Tower of Babel, there was no harmony; only pressing forward in order to earn. There, people were simply instruments, mere “manpower”</a:t>
            </a:r>
            <a:r>
              <a:rPr lang="en-US" altLang="ja-JP" sz="3400" b="0" i="0" dirty="0">
                <a:solidFill>
                  <a:srgbClr val="000000"/>
                </a:solidFill>
                <a:effectLst/>
                <a:latin typeface="Tahoma" panose="020B0604030504040204" pitchFamily="34" charset="0"/>
              </a:rPr>
              <a:t>, but here, in Pentecost, each one of us is an instrument, but a community instrument that participates fully in building up the community. Saint Francis of Assisi knew this well, and inspired by the Spirit, he gave all people, or rather, creatures, the name of brother or sister (cf. </a:t>
            </a:r>
            <a:r>
              <a:rPr lang="en-US" altLang="ja-JP" sz="3400" b="0" i="1" dirty="0">
                <a:solidFill>
                  <a:srgbClr val="000000"/>
                </a:solidFill>
                <a:effectLst/>
                <a:latin typeface="Tahoma" panose="020B0604030504040204" pitchFamily="34" charset="0"/>
              </a:rPr>
              <a:t>LS,</a:t>
            </a:r>
            <a:r>
              <a:rPr lang="en-US" altLang="ja-JP" sz="3400" b="0" i="0" dirty="0">
                <a:solidFill>
                  <a:srgbClr val="000000"/>
                </a:solidFill>
                <a:effectLst/>
                <a:latin typeface="Tahoma" panose="020B0604030504040204" pitchFamily="34" charset="0"/>
              </a:rPr>
              <a:t> 11; cf. Saint Bonaventure, </a:t>
            </a:r>
            <a:r>
              <a:rPr lang="en-US" altLang="ja-JP" sz="3400" b="0" i="1" dirty="0">
                <a:solidFill>
                  <a:srgbClr val="000000"/>
                </a:solidFill>
                <a:effectLst/>
                <a:latin typeface="Tahoma" panose="020B0604030504040204" pitchFamily="34" charset="0"/>
              </a:rPr>
              <a:t>Legenda </a:t>
            </a:r>
            <a:r>
              <a:rPr lang="en-US" altLang="ja-JP" sz="3400" b="0" i="1" dirty="0" err="1">
                <a:solidFill>
                  <a:srgbClr val="000000"/>
                </a:solidFill>
                <a:effectLst/>
                <a:latin typeface="Tahoma" panose="020B0604030504040204" pitchFamily="34" charset="0"/>
              </a:rPr>
              <a:t>maior</a:t>
            </a:r>
            <a:r>
              <a:rPr lang="en-US" altLang="ja-JP" sz="3400" b="0" i="0" dirty="0">
                <a:solidFill>
                  <a:srgbClr val="000000"/>
                </a:solidFill>
                <a:effectLst/>
                <a:latin typeface="Tahoma" panose="020B0604030504040204" pitchFamily="34" charset="0"/>
              </a:rPr>
              <a:t>, VIII, 6: ff 1145). Even brother wolf, remember.</a:t>
            </a:r>
          </a:p>
          <a:p>
            <a:pPr marL="0" indent="0" algn="just">
              <a:lnSpc>
                <a:spcPct val="120000"/>
              </a:lnSpc>
              <a:buNone/>
            </a:pPr>
            <a:endParaRPr lang="en-US" altLang="ja-JP" sz="44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49341" y="824818"/>
            <a:ext cx="4994659" cy="6243367"/>
          </a:xfrm>
        </p:spPr>
        <p:txBody>
          <a:bodyPr>
            <a:noAutofit/>
          </a:bodyPr>
          <a:lstStyle/>
          <a:p>
            <a:pPr marL="0" indent="0" algn="just">
              <a:lnSpc>
                <a:spcPts val="144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この「バベル症候群」を描いた或る中世の話を思い出します。 「バベル症候群」は、</a:t>
            </a:r>
            <a:r>
              <a:rPr lang="en-US" altLang="ja-JP" sz="1200" kern="100" dirty="0">
                <a:effectLst/>
                <a:latin typeface="Tahoma" panose="020B0604030504040204" pitchFamily="34" charset="0"/>
                <a:ea typeface="Tahoma" panose="020B0604030504040204" pitchFamily="34" charset="0"/>
                <a:cs typeface="Tahoma" panose="020B0604030504040204" pitchFamily="34" charset="0"/>
              </a:rPr>
              <a:t>solidarity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が欠如しているときに起きます。この中世の話によれば、タワーを建設している際にある人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奴隷の一人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転落死しました。だれも何も言いませんでしたし、言ったとしてもせいぜい、「間違って落ちてかわいそうだ」と言うくらいでした。もし、人の代わりにレンガが落ちていたら、皆が残念がったでしょう。だれかの責任ならば、その人は罰せられたでしょう。なぜでしょうか。レンガを成型し、準備を整え、焼いたりするコストがかかるからです。一つのレンガを作るには時間も労力もかかります。つまり</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レンガは人命よりも価値があったのです。では今現在、起こっていることを各自で考えてみましょう。残念なことに、同じ様なことが今でも起こっています。金融市場で株価が下がると </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最近、新聞でよく見ることですが </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あらゆる報道機関がそのニュースを報じます。その一方で、数えられないほど多くの人々が飢餓と貧困のために倒れていますが、誰もそのことを伝えません。</a:t>
            </a:r>
            <a:endPar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ts val="144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この謁見の冒頭で読まれたように、聖霊降臨はバベルのタワーとはまったく逆です。（使徒言行録</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1-3</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聖霊が風と炎となって天から降り、最後の晩餐の部屋に閉じこもっていた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に、神の力を与え、</a:t>
            </a:r>
            <a:r>
              <a:rPr lang="en-US" altLang="ja-JP" sz="1200" b="0" i="0" dirty="0">
                <a:solidFill>
                  <a:srgbClr val="000000"/>
                </a:solidFill>
                <a:effectLst/>
                <a:latin typeface="Tahoma" panose="020B0604030504040204" pitchFamily="34" charset="0"/>
              </a:rPr>
              <a:t> everyone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に主イエスのことを伝えるためにそこから出るよう駆り立てたのです。聖霊は、多様なものを一致させ、調和をもたらします。他方、</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バベルの話にあるのは調和ではなく、報酬を得るための強いられた前進だけです。そこでは人々は単なる</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instruments</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（器機）、（訳補：集合名詞としての）「労働力」にすぎません。</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しかし、聖霊降臨においては、</a:t>
            </a:r>
            <a:r>
              <a:rPr lang="en-US" altLang="ja-JP" sz="1200" b="0" i="0" dirty="0">
                <a:solidFill>
                  <a:srgbClr val="000000"/>
                </a:solidFill>
                <a:effectLst/>
                <a:latin typeface="Tahoma" panose="020B0604030504040204" pitchFamily="34" charset="0"/>
              </a:rPr>
              <a:t> each one of us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an instrument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（一人の媒介者）、</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の構築に全身全霊で参加する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 community instrument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の一つの要素）なのです。アッシジの聖フランシスコはこのことがよく分かっていました。聖霊に</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inspire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されて、</a:t>
            </a:r>
            <a:r>
              <a:rPr lang="en-US" altLang="ja-JP" sz="1200" b="0" i="0" dirty="0">
                <a:solidFill>
                  <a:srgbClr val="000000"/>
                </a:solidFill>
                <a:effectLst/>
                <a:latin typeface="Tahoma" panose="020B0604030504040204" pitchFamily="34" charset="0"/>
              </a:rPr>
              <a:t> all people</a:t>
            </a:r>
            <a:r>
              <a:rPr lang="ja-JP" altLang="en-US" sz="1200" b="0" i="0" dirty="0">
                <a:solidFill>
                  <a:srgbClr val="000000"/>
                </a:solidFill>
                <a:effectLst/>
                <a:latin typeface="Tahoma" panose="020B0604030504040204" pitchFamily="34" charset="0"/>
              </a:rPr>
              <a:t>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、いやそれどころか、あらゆる被造物を兄弟姉妹と呼んだ</a:t>
            </a:r>
            <a:r>
              <a:rPr lang="ja-JP" altLang="en-US" sz="1200" kern="100" dirty="0">
                <a:latin typeface="游ゴシック" panose="020B0400000000000000" pitchFamily="50" charset="-128"/>
                <a:cs typeface="Times New Roman" panose="02020603050405020304" pitchFamily="18" charset="0"/>
              </a:rPr>
              <a:t>のです。（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ラウダ</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ト・シ</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、聖ボナヴェントゥラ</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大伝記</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』Ⅷ</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ff1145</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狼すら兄弟と呼びました。</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4</a:t>
            </a:fld>
            <a:endParaRPr kumimoji="1" lang="ja-JP" altLang="en-US" dirty="0"/>
          </a:p>
        </p:txBody>
      </p:sp>
    </p:spTree>
    <p:extLst>
      <p:ext uri="{BB962C8B-B14F-4D97-AF65-F5344CB8AC3E}">
        <p14:creationId xmlns:p14="http://schemas.microsoft.com/office/powerpoint/2010/main" val="37780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8164" y="46038"/>
            <a:ext cx="9144000" cy="437966"/>
          </a:xfrm>
        </p:spPr>
        <p:txBody>
          <a:bodyPr>
            <a:noAutofit/>
          </a:bodyPr>
          <a:lstStyle/>
          <a:p>
            <a:pPr algn="ctr"/>
            <a:r>
              <a:rPr lang="en-US" altLang="ja-JP" sz="1400" b="0" i="0" dirty="0">
                <a:effectLst/>
                <a:latin typeface="Tahoma" panose="020B0604030504040204" pitchFamily="34" charset="0"/>
              </a:rPr>
              <a:t>a diversity in solidarity</a:t>
            </a:r>
            <a:r>
              <a:rPr lang="ja-JP" altLang="en-US" sz="1400" kern="100" dirty="0">
                <a:effectLst/>
                <a:latin typeface="+mn-ea"/>
                <a:cs typeface="Times New Roman" panose="02020603050405020304" pitchFamily="18" charset="0"/>
              </a:rPr>
              <a:t>は</a:t>
            </a:r>
            <a:r>
              <a:rPr lang="en-US" altLang="ja-JP" sz="1400" kern="100" dirty="0">
                <a:effectLst/>
                <a:latin typeface="+mn-ea"/>
                <a:cs typeface="Times New Roman" panose="02020603050405020304" pitchFamily="18" charset="0"/>
              </a:rPr>
              <a:t>｢</a:t>
            </a:r>
            <a:r>
              <a:rPr lang="ja-JP" altLang="en-US" sz="1400" kern="100" dirty="0">
                <a:effectLst/>
                <a:latin typeface="+mn-ea"/>
                <a:cs typeface="Times New Roman" panose="02020603050405020304" pitchFamily="18" charset="0"/>
              </a:rPr>
              <a:t>種々の抗体</a:t>
            </a:r>
            <a:r>
              <a:rPr lang="en-US" altLang="ja-JP" sz="1400" kern="100" dirty="0">
                <a:effectLst/>
                <a:latin typeface="+mn-ea"/>
                <a:cs typeface="Times New Roman" panose="02020603050405020304" pitchFamily="18" charset="0"/>
              </a:rPr>
              <a:t>｣</a:t>
            </a:r>
            <a:r>
              <a:rPr lang="ja-JP" altLang="en-US" sz="1400" kern="100" dirty="0">
                <a:effectLst/>
                <a:latin typeface="+mn-ea"/>
                <a:cs typeface="Times New Roman" panose="02020603050405020304" pitchFamily="18" charset="0"/>
              </a:rPr>
              <a:t>を持ちます。それは</a:t>
            </a:r>
            <a:r>
              <a:rPr lang="en-US" altLang="ja-JP" sz="1400" b="0" i="0" dirty="0">
                <a:effectLst/>
                <a:latin typeface="Tahoma" panose="020B0604030504040204" pitchFamily="34" charset="0"/>
              </a:rPr>
              <a:t>the singularity of each person</a:t>
            </a:r>
            <a:r>
              <a:rPr lang="ja-JP" altLang="en-US" sz="1400" b="0" i="0" dirty="0">
                <a:effectLst/>
                <a:latin typeface="Tahoma" panose="020B0604030504040204" pitchFamily="34" charset="0"/>
              </a:rPr>
              <a:t>（各ペルソナの特異性）</a:t>
            </a:r>
            <a:r>
              <a:rPr lang="en-US" altLang="ja-JP" sz="1400" b="0" i="0" dirty="0">
                <a:effectLst/>
                <a:latin typeface="Tahoma" panose="020B0604030504040204" pitchFamily="34" charset="0"/>
              </a:rPr>
              <a:t> </a:t>
            </a:r>
            <a:r>
              <a:rPr lang="en-US" altLang="ja-JP" sz="1400" kern="100" dirty="0">
                <a:effectLst/>
                <a:latin typeface="+mn-ea"/>
                <a:cs typeface="Times New Roman" panose="02020603050405020304" pitchFamily="18" charset="0"/>
              </a:rPr>
              <a:t>― </a:t>
            </a:r>
            <a:r>
              <a:rPr lang="ja-JP" altLang="en-US" sz="1400" kern="100" dirty="0">
                <a:effectLst/>
                <a:latin typeface="+mn-ea"/>
                <a:cs typeface="Times New Roman" panose="02020603050405020304" pitchFamily="18" charset="0"/>
              </a:rPr>
              <a:t>独特で二度とない唯一の賜物 </a:t>
            </a:r>
            <a:r>
              <a:rPr lang="en-US" altLang="ja-JP" sz="1400" kern="100" dirty="0">
                <a:effectLst/>
                <a:latin typeface="+mn-ea"/>
                <a:cs typeface="Times New Roman" panose="02020603050405020304" pitchFamily="18" charset="0"/>
              </a:rPr>
              <a:t>― </a:t>
            </a:r>
            <a:r>
              <a:rPr lang="ja-JP" altLang="en-US" sz="1400" kern="100" dirty="0">
                <a:effectLst/>
                <a:latin typeface="+mn-ea"/>
                <a:cs typeface="Times New Roman" panose="02020603050405020304" pitchFamily="18" charset="0"/>
              </a:rPr>
              <a:t>が、個人主義や利己主義によって病んでしまわないようにする抗体です。</a:t>
            </a:r>
            <a:endParaRPr lang="ja-JP" altLang="en-US" sz="14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8164" y="484004"/>
            <a:ext cx="4318907" cy="5424427"/>
          </a:xfrm>
        </p:spPr>
        <p:txBody>
          <a:bodyPr>
            <a:noAutofit/>
          </a:bodyPr>
          <a:lstStyle/>
          <a:p>
            <a:pPr marL="0" indent="0" algn="just">
              <a:buNone/>
            </a:pPr>
            <a:r>
              <a:rPr lang="en-US" altLang="ja-JP" sz="1200" b="0" i="0" dirty="0">
                <a:solidFill>
                  <a:srgbClr val="000000"/>
                </a:solidFill>
                <a:effectLst/>
                <a:latin typeface="Tahoma" panose="020B0604030504040204" pitchFamily="34" charset="0"/>
              </a:rPr>
              <a:t>With Pentecost, God makes himself present and inspires the </a:t>
            </a:r>
            <a:r>
              <a:rPr lang="en-US" altLang="ja-JP" sz="1200" b="0" i="1" dirty="0">
                <a:solidFill>
                  <a:srgbClr val="000000"/>
                </a:solidFill>
                <a:effectLst/>
                <a:latin typeface="Tahoma" panose="020B0604030504040204" pitchFamily="34" charset="0"/>
              </a:rPr>
              <a:t>faith </a:t>
            </a:r>
            <a:r>
              <a:rPr lang="en-US" altLang="ja-JP" sz="1200" b="0" i="0" dirty="0">
                <a:solidFill>
                  <a:srgbClr val="000000"/>
                </a:solidFill>
                <a:effectLst/>
                <a:latin typeface="Tahoma" panose="020B0604030504040204" pitchFamily="34" charset="0"/>
              </a:rPr>
              <a:t>of the community </a:t>
            </a:r>
            <a:r>
              <a:rPr lang="en-US" altLang="ja-JP" sz="1200" b="0" i="1" dirty="0">
                <a:solidFill>
                  <a:srgbClr val="000000"/>
                </a:solidFill>
                <a:effectLst/>
                <a:latin typeface="Tahoma" panose="020B0604030504040204" pitchFamily="34" charset="0"/>
              </a:rPr>
              <a:t>united in diversity and in solidarity</a:t>
            </a:r>
            <a:r>
              <a:rPr lang="en-US" altLang="ja-JP" sz="1200" b="0" i="0" dirty="0">
                <a:solidFill>
                  <a:srgbClr val="000000"/>
                </a:solidFill>
                <a:effectLst/>
                <a:latin typeface="Tahoma" panose="020B0604030504040204" pitchFamily="34" charset="0"/>
              </a:rPr>
              <a:t>. Diversity and solidarity united in harmony, this is the way. </a:t>
            </a:r>
            <a:r>
              <a:rPr lang="en-US" altLang="ja-JP" sz="1200" b="0" i="0" dirty="0">
                <a:solidFill>
                  <a:srgbClr val="FF0000"/>
                </a:solidFill>
                <a:effectLst/>
                <a:latin typeface="Tahoma" panose="020B0604030504040204" pitchFamily="34" charset="0"/>
              </a:rPr>
              <a:t>A diversity in solidarity possesses “antibodies” that ensure that the singularity of each person — which is a gift, unique and unrepeatable — does not become sick with individualism, with selfishness. </a:t>
            </a:r>
            <a:r>
              <a:rPr lang="en-US" altLang="ja-JP" sz="1200" b="0" i="0" dirty="0">
                <a:solidFill>
                  <a:srgbClr val="000000"/>
                </a:solidFill>
                <a:effectLst/>
                <a:latin typeface="Tahoma" panose="020B0604030504040204" pitchFamily="34" charset="0"/>
              </a:rPr>
              <a:t>Diversity in solidarity also possesses antibodies that heal social structures and processes that have degenerated into systems of injustice, systems of oppression (cf. </a:t>
            </a:r>
            <a:r>
              <a:rPr lang="en-US" altLang="ja-JP" sz="1200" b="0" i="1" dirty="0">
                <a:solidFill>
                  <a:srgbClr val="663300"/>
                </a:solidFill>
                <a:effectLst/>
                <a:latin typeface="Tahoma" panose="020B0604030504040204" pitchFamily="34" charset="0"/>
                <a:hlinkClick r:id="rId3"/>
              </a:rPr>
              <a:t>Compendium of the Social Doctrine of the Church</a:t>
            </a:r>
            <a:r>
              <a:rPr lang="en-US" altLang="ja-JP" sz="1200" b="0" i="0" dirty="0">
                <a:solidFill>
                  <a:srgbClr val="000000"/>
                </a:solidFill>
                <a:effectLst/>
                <a:latin typeface="Tahoma" panose="020B0604030504040204" pitchFamily="34" charset="0"/>
              </a:rPr>
              <a:t>, 192). </a:t>
            </a:r>
            <a:r>
              <a:rPr lang="en-US" altLang="ja-JP" sz="1200" b="0" i="0" dirty="0">
                <a:solidFill>
                  <a:srgbClr val="FF0000"/>
                </a:solidFill>
                <a:effectLst/>
                <a:latin typeface="Tahoma" panose="020B0604030504040204" pitchFamily="34" charset="0"/>
              </a:rPr>
              <a:t>Therefore, solidarity today is the road to take towards a post-pandemic world, towards the healing of our interpersonal and social ills. There is no other way. </a:t>
            </a:r>
            <a:r>
              <a:rPr lang="en-US" altLang="ja-JP" sz="1200" b="0" i="0" dirty="0">
                <a:solidFill>
                  <a:srgbClr val="000000"/>
                </a:solidFill>
                <a:effectLst/>
                <a:latin typeface="Tahoma" panose="020B0604030504040204" pitchFamily="34" charset="0"/>
              </a:rPr>
              <a:t>Either we go forward on the path of solidarity, or things will worsen. I want to repeat this: one does not emerge from a crisis the same as before. The pandemic is a crisis. We emerge from a crisis either better or worse than before. It is up to us to choose. And solidarity is, indeed, a way of coming out of the crisis better, not with superficial changes, with a fresh coat of paint so everything looks fine. No. Better!</a:t>
            </a:r>
          </a:p>
          <a:p>
            <a:pPr marL="0" indent="0" algn="just">
              <a:buNone/>
            </a:pPr>
            <a:r>
              <a:rPr lang="en-US" altLang="ja-JP" sz="1200" b="0" i="0" dirty="0">
                <a:solidFill>
                  <a:srgbClr val="000000"/>
                </a:solidFill>
                <a:effectLst/>
                <a:latin typeface="Tahoma" panose="020B0604030504040204" pitchFamily="34" charset="0"/>
              </a:rPr>
              <a:t>In the midst of crises, a </a:t>
            </a:r>
            <a:r>
              <a:rPr lang="en-US" altLang="ja-JP" sz="1200" b="0" i="1" dirty="0">
                <a:solidFill>
                  <a:srgbClr val="000000"/>
                </a:solidFill>
                <a:effectLst/>
                <a:latin typeface="Tahoma" panose="020B0604030504040204" pitchFamily="34" charset="0"/>
              </a:rPr>
              <a:t>solidarity </a:t>
            </a:r>
            <a:r>
              <a:rPr lang="en-US" altLang="ja-JP" sz="1200" b="0" i="0" dirty="0">
                <a:solidFill>
                  <a:srgbClr val="000000"/>
                </a:solidFill>
                <a:effectLst/>
                <a:latin typeface="Tahoma" panose="020B0604030504040204" pitchFamily="34" charset="0"/>
              </a:rPr>
              <a:t>guided by </a:t>
            </a:r>
            <a:r>
              <a:rPr lang="en-US" altLang="ja-JP" sz="1200" b="0" i="1" dirty="0">
                <a:solidFill>
                  <a:srgbClr val="000000"/>
                </a:solidFill>
                <a:effectLst/>
                <a:latin typeface="Tahoma" panose="020B0604030504040204" pitchFamily="34" charset="0"/>
              </a:rPr>
              <a:t>faith </a:t>
            </a:r>
            <a:r>
              <a:rPr lang="en-US" altLang="ja-JP" sz="1200" b="0" i="0" dirty="0">
                <a:solidFill>
                  <a:srgbClr val="000000"/>
                </a:solidFill>
                <a:effectLst/>
                <a:latin typeface="Tahoma" panose="020B0604030504040204" pitchFamily="34" charset="0"/>
              </a:rPr>
              <a:t>enables us to translate the love of God in our globalized culture, not by </a:t>
            </a:r>
            <a:r>
              <a:rPr lang="en-US" altLang="ja-JP" sz="1200" b="0" i="0" dirty="0">
                <a:solidFill>
                  <a:srgbClr val="FF0000"/>
                </a:solidFill>
                <a:effectLst/>
                <a:latin typeface="Tahoma" panose="020B0604030504040204" pitchFamily="34" charset="0"/>
              </a:rPr>
              <a:t>building towers or walls — and how many walls are being built today! — that divide, but then collapse, </a:t>
            </a:r>
            <a:r>
              <a:rPr lang="en-US" altLang="ja-JP" sz="1200" b="0" i="0" dirty="0">
                <a:solidFill>
                  <a:srgbClr val="000000"/>
                </a:solidFill>
                <a:effectLst/>
                <a:latin typeface="Tahoma" panose="020B0604030504040204" pitchFamily="34" charset="0"/>
              </a:rPr>
              <a:t>but by interweaving communities and sustaining processes of growth that are truly human and solid. And to do this, solidarity helps. I would like to ask a question: do I think of the needs of others? Everyone, answer in your heart.</a:t>
            </a:r>
          </a:p>
          <a:p>
            <a:pPr marL="0" indent="0" algn="just">
              <a:buNone/>
            </a:pPr>
            <a:r>
              <a:rPr lang="en-US" altLang="ja-JP" sz="1200" b="0" i="0" dirty="0">
                <a:solidFill>
                  <a:srgbClr val="000000"/>
                </a:solidFill>
                <a:effectLst/>
                <a:latin typeface="Tahoma" panose="020B0604030504040204" pitchFamily="34" charset="0"/>
              </a:rPr>
              <a:t>In the midst of crises and tempests, the Lord calls to us and invites us to reawaken and activate this solidarity capable of giving solidity, support and meaning to these hours in which everything seems to be wrecked</a:t>
            </a:r>
            <a:r>
              <a:rPr lang="en-US" altLang="ja-JP" sz="1200" b="0" i="0" dirty="0">
                <a:solidFill>
                  <a:srgbClr val="FF0000"/>
                </a:solidFill>
                <a:effectLst/>
                <a:latin typeface="Tahoma" panose="020B0604030504040204" pitchFamily="34" charset="0"/>
              </a:rPr>
              <a:t>. May the creativity of the Holy Spirit encourage us to generate new forms of familiar hospitality, fruitful fraternity and universal solidarity</a:t>
            </a:r>
            <a:r>
              <a:rPr lang="en-US" altLang="ja-JP" sz="1200" b="0" i="0" dirty="0">
                <a:solidFill>
                  <a:srgbClr val="000000"/>
                </a:solidFill>
                <a:effectLst/>
                <a:latin typeface="Tahoma" panose="020B0604030504040204" pitchFamily="34" charset="0"/>
              </a:rPr>
              <a:t>. Thank you.</a:t>
            </a:r>
          </a:p>
          <a:p>
            <a:pPr marL="0" indent="0" algn="just">
              <a:lnSpc>
                <a:spcPct val="120000"/>
              </a:lnSpc>
              <a:buNone/>
            </a:pPr>
            <a:endParaRPr lang="ja-JP" altLang="en-US" sz="1050" dirty="0"/>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261757" y="484004"/>
            <a:ext cx="4874079" cy="6243367"/>
          </a:xfrm>
        </p:spPr>
        <p:txBody>
          <a:bodyPr>
            <a:noAutofit/>
          </a:bodyPr>
          <a:lstStyle/>
          <a:p>
            <a:pPr marL="0" indent="0" algn="just">
              <a:lnSpc>
                <a:spcPct val="100000"/>
              </a:lnSpc>
              <a:buNone/>
            </a:pPr>
            <a:r>
              <a:rPr lang="ja-JP" altLang="en-US" sz="1200" kern="100" dirty="0">
                <a:latin typeface="+mn-ea"/>
                <a:cs typeface="Times New Roman" panose="02020603050405020304" pitchFamily="18" charset="0"/>
              </a:rPr>
              <a:t>神は聖霊降臨により、</a:t>
            </a:r>
            <a:r>
              <a:rPr lang="en-US" altLang="ja-JP" sz="1200" dirty="0">
                <a:solidFill>
                  <a:srgbClr val="000000"/>
                </a:solidFill>
                <a:latin typeface="Tahoma" panose="020B0604030504040204" pitchFamily="34" charset="0"/>
              </a:rPr>
              <a:t>the </a:t>
            </a:r>
            <a:r>
              <a:rPr lang="en-US" altLang="ja-JP" sz="1200" i="1" dirty="0">
                <a:solidFill>
                  <a:srgbClr val="000000"/>
                </a:solidFill>
                <a:latin typeface="Tahoma" panose="020B0604030504040204" pitchFamily="34" charset="0"/>
              </a:rPr>
              <a:t>faith </a:t>
            </a:r>
            <a:r>
              <a:rPr lang="en-US" altLang="ja-JP" sz="1200" dirty="0">
                <a:solidFill>
                  <a:srgbClr val="000000"/>
                </a:solidFill>
                <a:latin typeface="Tahoma" panose="020B0604030504040204" pitchFamily="34" charset="0"/>
              </a:rPr>
              <a:t>of the community </a:t>
            </a:r>
            <a:r>
              <a:rPr lang="en-US" altLang="ja-JP" sz="1200" i="1" dirty="0">
                <a:solidFill>
                  <a:srgbClr val="000000"/>
                </a:solidFill>
                <a:latin typeface="Tahoma" panose="020B0604030504040204" pitchFamily="34" charset="0"/>
              </a:rPr>
              <a:t>united in diversity and in solidarity</a:t>
            </a:r>
            <a:r>
              <a:rPr lang="ja-JP" altLang="en-US" sz="1200" kern="100" dirty="0">
                <a:latin typeface="+mn-ea"/>
                <a:cs typeface="Times New Roman" panose="02020603050405020304" pitchFamily="18" charset="0"/>
              </a:rPr>
              <a:t>を</a:t>
            </a:r>
            <a:r>
              <a:rPr lang="en-US" altLang="ja-JP" sz="1200" dirty="0">
                <a:solidFill>
                  <a:srgbClr val="000000"/>
                </a:solidFill>
                <a:latin typeface="Tahoma" panose="020B0604030504040204" pitchFamily="34" charset="0"/>
              </a:rPr>
              <a:t>inspire</a:t>
            </a:r>
            <a:r>
              <a:rPr lang="ja-JP" altLang="en-US" sz="1200" dirty="0">
                <a:solidFill>
                  <a:srgbClr val="000000"/>
                </a:solidFill>
                <a:latin typeface="Tahoma" panose="020B0604030504040204" pitchFamily="34" charset="0"/>
              </a:rPr>
              <a:t>し、ご</a:t>
            </a:r>
            <a:r>
              <a:rPr lang="ja-JP" altLang="en-US" sz="1200" kern="100" dirty="0">
                <a:latin typeface="+mn-ea"/>
                <a:cs typeface="Times New Roman" panose="02020603050405020304" pitchFamily="18" charset="0"/>
              </a:rPr>
              <a:t>自身</a:t>
            </a:r>
            <a:r>
              <a:rPr lang="ja-JP" altLang="en-US" sz="1200" kern="100" dirty="0">
                <a:effectLst/>
                <a:latin typeface="+mn-ea"/>
                <a:cs typeface="Times New Roman" panose="02020603050405020304" pitchFamily="18" charset="0"/>
              </a:rPr>
              <a:t>を啓示します。従って、</a:t>
            </a:r>
            <a:r>
              <a:rPr lang="en-US" altLang="ja-JP" sz="1200" b="0" i="0" dirty="0">
                <a:solidFill>
                  <a:srgbClr val="000000"/>
                </a:solidFill>
                <a:effectLst/>
                <a:latin typeface="Tahoma" panose="020B0604030504040204" pitchFamily="34" charset="0"/>
              </a:rPr>
              <a:t>diversity and solidarity united in harmony</a:t>
            </a:r>
            <a:r>
              <a:rPr lang="ja-JP" altLang="en-US" sz="1200" kern="100" dirty="0">
                <a:effectLst/>
                <a:latin typeface="+mn-ea"/>
                <a:cs typeface="Times New Roman" panose="02020603050405020304" pitchFamily="18" charset="0"/>
              </a:rPr>
              <a:t>こそ私達の辿るべき道です。</a:t>
            </a:r>
            <a:r>
              <a:rPr lang="en-US" altLang="ja-JP" sz="1200" b="0" i="0" dirty="0">
                <a:solidFill>
                  <a:srgbClr val="FF0000"/>
                </a:solidFill>
                <a:effectLst/>
                <a:latin typeface="Tahoma" panose="020B0604030504040204" pitchFamily="34" charset="0"/>
              </a:rPr>
              <a:t>a diversity in solidarity</a:t>
            </a:r>
            <a:r>
              <a:rPr lang="ja-JP" altLang="en-US" sz="1200" kern="100" dirty="0">
                <a:solidFill>
                  <a:srgbClr val="FF0000"/>
                </a:solidFill>
                <a:effectLst/>
                <a:latin typeface="+mn-ea"/>
                <a:cs typeface="Times New Roman" panose="02020603050405020304" pitchFamily="18" charset="0"/>
              </a:rPr>
              <a:t>は</a:t>
            </a:r>
            <a:r>
              <a:rPr lang="en-US" altLang="ja-JP" sz="1200" kern="100" dirty="0">
                <a:solidFill>
                  <a:srgbClr val="FF0000"/>
                </a:solidFill>
                <a:effectLst/>
                <a:latin typeface="+mn-ea"/>
                <a:cs typeface="Times New Roman" panose="02020603050405020304" pitchFamily="18" charset="0"/>
              </a:rPr>
              <a:t>｢</a:t>
            </a:r>
            <a:r>
              <a:rPr lang="ja-JP" altLang="en-US" sz="1200" kern="100" dirty="0">
                <a:solidFill>
                  <a:srgbClr val="FF0000"/>
                </a:solidFill>
                <a:effectLst/>
                <a:latin typeface="+mn-ea"/>
                <a:cs typeface="Times New Roman" panose="02020603050405020304" pitchFamily="18" charset="0"/>
              </a:rPr>
              <a:t>種々の抗体</a:t>
            </a:r>
            <a:r>
              <a:rPr lang="en-US" altLang="ja-JP" sz="1200" kern="100" dirty="0">
                <a:solidFill>
                  <a:srgbClr val="FF0000"/>
                </a:solidFill>
                <a:effectLst/>
                <a:latin typeface="+mn-ea"/>
                <a:cs typeface="Times New Roman" panose="02020603050405020304" pitchFamily="18" charset="0"/>
              </a:rPr>
              <a:t>｣</a:t>
            </a:r>
            <a:r>
              <a:rPr lang="ja-JP" altLang="en-US" sz="1200" kern="100" dirty="0">
                <a:solidFill>
                  <a:srgbClr val="FF0000"/>
                </a:solidFill>
                <a:effectLst/>
                <a:latin typeface="+mn-ea"/>
                <a:cs typeface="Times New Roman" panose="02020603050405020304" pitchFamily="18" charset="0"/>
              </a:rPr>
              <a:t>を持ちます。それは</a:t>
            </a:r>
            <a:r>
              <a:rPr lang="en-US" altLang="ja-JP" sz="1200" b="0" i="0" dirty="0">
                <a:solidFill>
                  <a:srgbClr val="FF0000"/>
                </a:solidFill>
                <a:effectLst/>
                <a:latin typeface="Tahoma" panose="020B0604030504040204" pitchFamily="34" charset="0"/>
              </a:rPr>
              <a:t>the singularity of each person</a:t>
            </a:r>
            <a:r>
              <a:rPr lang="ja-JP" altLang="en-US" sz="1200" b="0" i="0" dirty="0">
                <a:solidFill>
                  <a:srgbClr val="FF0000"/>
                </a:solidFill>
                <a:effectLst/>
                <a:latin typeface="Tahoma" panose="020B0604030504040204" pitchFamily="34" charset="0"/>
              </a:rPr>
              <a:t>（各ペルソナの特異性）</a:t>
            </a:r>
            <a:r>
              <a:rPr lang="en-US" altLang="ja-JP" sz="1200" b="0" i="0" dirty="0">
                <a:solidFill>
                  <a:srgbClr val="FF0000"/>
                </a:solidFill>
                <a:effectLst/>
                <a:latin typeface="Tahoma" panose="020B0604030504040204" pitchFamily="34" charset="0"/>
              </a:rPr>
              <a:t> </a:t>
            </a:r>
            <a:r>
              <a:rPr lang="en-US" altLang="ja-JP" sz="1200" kern="100" dirty="0">
                <a:solidFill>
                  <a:srgbClr val="FF0000"/>
                </a:solidFill>
                <a:effectLst/>
                <a:latin typeface="+mn-ea"/>
                <a:cs typeface="Times New Roman" panose="02020603050405020304" pitchFamily="18" charset="0"/>
              </a:rPr>
              <a:t>― </a:t>
            </a:r>
            <a:r>
              <a:rPr lang="ja-JP" altLang="en-US" sz="1200" kern="100" dirty="0">
                <a:solidFill>
                  <a:srgbClr val="FF0000"/>
                </a:solidFill>
                <a:effectLst/>
                <a:latin typeface="+mn-ea"/>
                <a:cs typeface="Times New Roman" panose="02020603050405020304" pitchFamily="18" charset="0"/>
              </a:rPr>
              <a:t>独特で二度とない唯一の賜物 </a:t>
            </a:r>
            <a:r>
              <a:rPr lang="en-US" altLang="ja-JP" sz="1200" kern="100" dirty="0">
                <a:solidFill>
                  <a:srgbClr val="FF0000"/>
                </a:solidFill>
                <a:effectLst/>
                <a:latin typeface="+mn-ea"/>
                <a:cs typeface="Times New Roman" panose="02020603050405020304" pitchFamily="18" charset="0"/>
              </a:rPr>
              <a:t>― </a:t>
            </a:r>
            <a:r>
              <a:rPr lang="ja-JP" altLang="en-US" sz="1200" kern="100" dirty="0">
                <a:solidFill>
                  <a:srgbClr val="FF0000"/>
                </a:solidFill>
                <a:effectLst/>
                <a:latin typeface="+mn-ea"/>
                <a:cs typeface="Times New Roman" panose="02020603050405020304" pitchFamily="18" charset="0"/>
              </a:rPr>
              <a:t>が、個人主義や利己主義によって病んでしまわないようにする抗体です。</a:t>
            </a:r>
            <a:r>
              <a:rPr lang="en-US" altLang="ja-JP" sz="1200" b="0" i="0" dirty="0">
                <a:solidFill>
                  <a:srgbClr val="FF0000"/>
                </a:solidFill>
                <a:effectLst/>
                <a:latin typeface="Tahoma" panose="020B0604030504040204" pitchFamily="34" charset="0"/>
              </a:rPr>
              <a:t> </a:t>
            </a:r>
            <a:r>
              <a:rPr lang="ja-JP" altLang="en-US" sz="1200" b="0" i="0" dirty="0">
                <a:solidFill>
                  <a:srgbClr val="000000"/>
                </a:solidFill>
                <a:effectLst/>
                <a:latin typeface="Tahoma" panose="020B0604030504040204" pitchFamily="34" charset="0"/>
              </a:rPr>
              <a:t>更に、</a:t>
            </a:r>
            <a:r>
              <a:rPr lang="ja-JP" altLang="en-US" sz="1200" kern="100" dirty="0">
                <a:latin typeface="+mn-ea"/>
                <a:cs typeface="Times New Roman" panose="02020603050405020304" pitchFamily="18" charset="0"/>
              </a:rPr>
              <a:t>正義に反するシステムおよび抑圧的なシステムへと退化してしまった社会構造と社会プロセスを治療できる</a:t>
            </a:r>
            <a:r>
              <a:rPr lang="en-US"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抗体</a:t>
            </a:r>
            <a:r>
              <a:rPr lang="en-US"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も</a:t>
            </a:r>
            <a:r>
              <a:rPr lang="en-US" altLang="ja-JP" sz="1200" b="0" i="0" dirty="0">
                <a:solidFill>
                  <a:srgbClr val="000000"/>
                </a:solidFill>
                <a:effectLst/>
                <a:latin typeface="Tahoma" panose="020B0604030504040204" pitchFamily="34" charset="0"/>
              </a:rPr>
              <a:t>diversity in solidarity</a:t>
            </a:r>
            <a:r>
              <a:rPr lang="ja-JP" altLang="en-US" sz="1200" kern="100" dirty="0">
                <a:effectLst/>
                <a:latin typeface="+mn-ea"/>
                <a:cs typeface="Times New Roman" panose="02020603050405020304" pitchFamily="18" charset="0"/>
              </a:rPr>
              <a:t>は持っています。</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教会の社会教説網要</a:t>
            </a:r>
            <a:r>
              <a:rPr lang="en-US" altLang="ja-JP" sz="1200" kern="100" dirty="0">
                <a:effectLst/>
                <a:latin typeface="+mn-ea"/>
                <a:cs typeface="Times New Roman" panose="02020603050405020304" pitchFamily="18" charset="0"/>
              </a:rPr>
              <a:t>』192)</a:t>
            </a:r>
            <a:r>
              <a:rPr lang="ja-JP" altLang="en-US" sz="1200" kern="100" dirty="0">
                <a:effectLst/>
                <a:latin typeface="+mn-ea"/>
                <a:cs typeface="Times New Roman" panose="02020603050405020304" pitchFamily="18" charset="0"/>
              </a:rPr>
              <a:t>　従って</a:t>
            </a:r>
            <a:r>
              <a:rPr lang="ja-JP" altLang="en-US" sz="1200" kern="100" dirty="0">
                <a:solidFill>
                  <a:srgbClr val="FF0000"/>
                </a:solidFill>
                <a:effectLst/>
                <a:latin typeface="+mn-ea"/>
                <a:cs typeface="Times New Roman" panose="02020603050405020304" pitchFamily="18" charset="0"/>
              </a:rPr>
              <a:t>今、</a:t>
            </a:r>
            <a:r>
              <a:rPr lang="en-US" altLang="ja-JP" sz="1200" b="0" i="0" dirty="0">
                <a:solidFill>
                  <a:srgbClr val="FF0000"/>
                </a:solidFill>
                <a:effectLst/>
                <a:latin typeface="Tahoma" panose="020B0604030504040204" pitchFamily="34" charset="0"/>
              </a:rPr>
              <a:t>solidarity</a:t>
            </a:r>
            <a:r>
              <a:rPr lang="ja-JP" altLang="en-US" sz="1200" kern="100" dirty="0">
                <a:solidFill>
                  <a:srgbClr val="FF0000"/>
                </a:solidFill>
                <a:effectLst/>
                <a:latin typeface="+mn-ea"/>
                <a:cs typeface="Times New Roman" panose="02020603050405020304" pitchFamily="18" charset="0"/>
              </a:rPr>
              <a:t>は、</a:t>
            </a:r>
            <a:r>
              <a:rPr lang="en-US" altLang="ja-JP" sz="1200" dirty="0">
                <a:solidFill>
                  <a:srgbClr val="FF0000"/>
                </a:solidFill>
                <a:latin typeface="Tahoma" panose="020B0604030504040204" pitchFamily="34" charset="0"/>
              </a:rPr>
              <a:t>our interpersonal and social ills</a:t>
            </a:r>
            <a:r>
              <a:rPr lang="ja-JP" altLang="en-US" sz="1200" dirty="0">
                <a:solidFill>
                  <a:srgbClr val="FF0000"/>
                </a:solidFill>
                <a:latin typeface="Tahoma" panose="020B0604030504040204" pitchFamily="34" charset="0"/>
              </a:rPr>
              <a:t>を</a:t>
            </a:r>
            <a:r>
              <a:rPr lang="ja-JP" altLang="en-US" sz="1200" kern="100" dirty="0">
                <a:solidFill>
                  <a:srgbClr val="FF0000"/>
                </a:solidFill>
                <a:latin typeface="+mn-ea"/>
                <a:cs typeface="Times New Roman" panose="02020603050405020304" pitchFamily="18" charset="0"/>
              </a:rPr>
              <a:t>治療し</a:t>
            </a:r>
            <a:r>
              <a:rPr lang="en-US" altLang="ja-JP" sz="1200" b="0" i="0" dirty="0">
                <a:solidFill>
                  <a:srgbClr val="FF0000"/>
                </a:solidFill>
                <a:effectLst/>
                <a:latin typeface="Tahoma" panose="020B0604030504040204" pitchFamily="34" charset="0"/>
              </a:rPr>
              <a:t> a post-pandemic world</a:t>
            </a:r>
            <a:r>
              <a:rPr lang="ja-JP" altLang="en-US" sz="1200" kern="100" dirty="0">
                <a:solidFill>
                  <a:srgbClr val="FF0000"/>
                </a:solidFill>
                <a:effectLst/>
                <a:latin typeface="+mn-ea"/>
                <a:cs typeface="Times New Roman" panose="02020603050405020304" pitchFamily="18" charset="0"/>
              </a:rPr>
              <a:t>に向かうために私達が辿るべき道です。それ以外に道はありません。</a:t>
            </a:r>
            <a:r>
              <a:rPr lang="ja-JP" altLang="en-US" sz="1200" kern="100" dirty="0">
                <a:effectLst/>
                <a:latin typeface="+mn-ea"/>
                <a:cs typeface="Times New Roman" panose="02020603050405020304" pitchFamily="18" charset="0"/>
              </a:rPr>
              <a:t>則ち</a:t>
            </a:r>
            <a:r>
              <a:rPr lang="en-US" altLang="ja-JP" sz="1200" b="0" i="0" dirty="0">
                <a:solidFill>
                  <a:srgbClr val="000000"/>
                </a:solidFill>
                <a:effectLst/>
                <a:latin typeface="Tahoma" panose="020B0604030504040204" pitchFamily="34" charset="0"/>
              </a:rPr>
              <a:t>solidarity</a:t>
            </a:r>
            <a:r>
              <a:rPr lang="ja-JP" altLang="en-US" sz="1200" kern="100" dirty="0">
                <a:effectLst/>
                <a:latin typeface="+mn-ea"/>
                <a:cs typeface="Times New Roman" panose="02020603050405020304" pitchFamily="18" charset="0"/>
              </a:rPr>
              <a:t>の道を辿るか、事態を悪化させるか、どちらかです。ここでもう一度言います。</a:t>
            </a:r>
            <a:r>
              <a:rPr lang="en-US" altLang="ja-JP" sz="1200" b="0" i="0" dirty="0">
                <a:solidFill>
                  <a:srgbClr val="000000"/>
                </a:solidFill>
                <a:effectLst/>
                <a:latin typeface="Tahoma" panose="020B0604030504040204" pitchFamily="34" charset="0"/>
              </a:rPr>
              <a:t> one (</a:t>
            </a:r>
            <a:r>
              <a:rPr lang="ja-JP" altLang="en-US" sz="1200" b="0" i="0" dirty="0">
                <a:solidFill>
                  <a:srgbClr val="000000"/>
                </a:solidFill>
                <a:effectLst/>
                <a:latin typeface="Tahoma" panose="020B0604030504040204" pitchFamily="34" charset="0"/>
              </a:rPr>
              <a:t>一つの霊的存在</a:t>
            </a:r>
            <a:r>
              <a:rPr lang="en-US" altLang="ja-JP" sz="1200" b="0" i="0" dirty="0">
                <a:solidFill>
                  <a:srgbClr val="000000"/>
                </a:solidFill>
                <a:effectLst/>
                <a:latin typeface="Tahoma" panose="020B0604030504040204" pitchFamily="34" charset="0"/>
              </a:rPr>
              <a:t>)</a:t>
            </a:r>
            <a:r>
              <a:rPr lang="ja-JP" altLang="en-US" sz="1200" b="0" i="0" dirty="0">
                <a:solidFill>
                  <a:srgbClr val="000000"/>
                </a:solidFill>
                <a:effectLst/>
                <a:latin typeface="Tahoma" panose="020B0604030504040204" pitchFamily="34" charset="0"/>
              </a:rPr>
              <a:t>も、以前</a:t>
            </a:r>
            <a:r>
              <a:rPr lang="ja-JP" altLang="en-US" sz="1200" kern="100" dirty="0">
                <a:effectLst/>
                <a:latin typeface="+mn-ea"/>
                <a:cs typeface="Times New Roman" panose="02020603050405020304" pitchFamily="18" charset="0"/>
              </a:rPr>
              <a:t>と同じでは危機から抜け出せません。このパンデミックは危機です。危機を乗り越えるとき、私達はより良くなっているのか、悪くなっているのか、それは私達の選択次第です。</a:t>
            </a:r>
            <a:r>
              <a:rPr lang="en-US" altLang="ja-JP" sz="1200" b="0" i="0" dirty="0">
                <a:solidFill>
                  <a:srgbClr val="000000"/>
                </a:solidFill>
                <a:effectLst/>
                <a:latin typeface="Tahoma" panose="020B0604030504040204" pitchFamily="34" charset="0"/>
              </a:rPr>
              <a:t> </a:t>
            </a:r>
            <a:r>
              <a:rPr lang="ja-JP" altLang="en-US" sz="1200" b="0" i="0" dirty="0">
                <a:solidFill>
                  <a:srgbClr val="000000"/>
                </a:solidFill>
                <a:effectLst/>
                <a:latin typeface="Tahoma" panose="020B0604030504040204" pitchFamily="34" charset="0"/>
              </a:rPr>
              <a:t>今ここで</a:t>
            </a:r>
            <a:r>
              <a:rPr lang="en-US" altLang="ja-JP" sz="1200" b="0" i="0" dirty="0">
                <a:solidFill>
                  <a:srgbClr val="000000"/>
                </a:solidFill>
                <a:effectLst/>
                <a:latin typeface="Tahoma" panose="020B0604030504040204" pitchFamily="34" charset="0"/>
              </a:rPr>
              <a:t>solidarity</a:t>
            </a:r>
            <a:r>
              <a:rPr lang="ja-JP" altLang="en-US" sz="1200" kern="100" dirty="0">
                <a:effectLst/>
                <a:latin typeface="+mn-ea"/>
                <a:cs typeface="Times New Roman" panose="02020603050405020304" pitchFamily="18" charset="0"/>
              </a:rPr>
              <a:t>こそが、より良くなって危機を脱する方法です。一見全てが立派に見えるけれどペンキ塗り立て、上辺だけ取り繕うのではいけません。より良く、私達が</a:t>
            </a:r>
            <a:r>
              <a:rPr lang="ja-JP" altLang="en-US" sz="1200" kern="100" dirty="0">
                <a:latin typeface="+mn-ea"/>
                <a:cs typeface="Times New Roman" panose="02020603050405020304" pitchFamily="18" charset="0"/>
              </a:rPr>
              <a:t>なる／物事を</a:t>
            </a:r>
            <a:r>
              <a:rPr lang="ja-JP" altLang="en-US" sz="1200" kern="100" dirty="0">
                <a:effectLst/>
                <a:latin typeface="+mn-ea"/>
                <a:cs typeface="Times New Roman" panose="02020603050405020304" pitchFamily="18" charset="0"/>
              </a:rPr>
              <a:t>する、のです！</a:t>
            </a:r>
          </a:p>
          <a:p>
            <a:pPr marL="0" indent="0" algn="just">
              <a:lnSpc>
                <a:spcPct val="100000"/>
              </a:lnSpc>
              <a:buNone/>
            </a:pPr>
            <a:r>
              <a:rPr lang="ja-JP" altLang="en-US" sz="1200" kern="100" dirty="0">
                <a:effectLst/>
                <a:latin typeface="+mn-ea"/>
                <a:cs typeface="Times New Roman" panose="02020603050405020304" pitchFamily="18" charset="0"/>
              </a:rPr>
              <a:t>この危機のただ中</a:t>
            </a:r>
            <a:r>
              <a:rPr lang="ja-JP" altLang="en-US" sz="1200" kern="100" dirty="0">
                <a:latin typeface="+mn-ea"/>
                <a:cs typeface="Times New Roman" panose="02020603050405020304" pitchFamily="18" charset="0"/>
              </a:rPr>
              <a:t>で私達が、</a:t>
            </a:r>
            <a:r>
              <a:rPr lang="ja-JP" altLang="en-US" sz="1200" kern="100" dirty="0">
                <a:effectLst/>
                <a:latin typeface="+mn-ea"/>
                <a:cs typeface="Times New Roman" panose="02020603050405020304" pitchFamily="18" charset="0"/>
              </a:rPr>
              <a:t>地球規模の文化の中に</a:t>
            </a:r>
            <a:r>
              <a:rPr lang="ja-JP" altLang="en-US" sz="1200" kern="100" dirty="0">
                <a:latin typeface="+mn-ea"/>
                <a:cs typeface="Times New Roman" panose="02020603050405020304" pitchFamily="18" charset="0"/>
              </a:rPr>
              <a:t>神の愛を表現できる様になるには、タワーや</a:t>
            </a:r>
            <a:r>
              <a:rPr lang="ja-JP" altLang="en-US" sz="1200" dirty="0">
                <a:solidFill>
                  <a:srgbClr val="000000"/>
                </a:solidFill>
                <a:latin typeface="Tahoma" panose="020B0604030504040204" pitchFamily="34" charset="0"/>
              </a:rPr>
              <a:t>壁ではなく</a:t>
            </a:r>
            <a:r>
              <a:rPr lang="en-US" altLang="ja-JP" sz="1200" i="1" dirty="0">
                <a:solidFill>
                  <a:srgbClr val="000000"/>
                </a:solidFill>
                <a:latin typeface="Tahoma" panose="020B0604030504040204" pitchFamily="34" charset="0"/>
              </a:rPr>
              <a:t>faith</a:t>
            </a:r>
            <a:r>
              <a:rPr lang="ja-JP" altLang="en-US" sz="1200" kern="100" dirty="0">
                <a:latin typeface="+mn-ea"/>
                <a:cs typeface="Times New Roman" panose="02020603050405020304" pitchFamily="18" charset="0"/>
              </a:rPr>
              <a:t>によって、</a:t>
            </a:r>
            <a:r>
              <a:rPr lang="en-US" altLang="ja-JP" sz="1200" b="0" i="0" dirty="0">
                <a:solidFill>
                  <a:srgbClr val="000000"/>
                </a:solidFill>
                <a:effectLst/>
                <a:latin typeface="Tahoma" panose="020B0604030504040204" pitchFamily="34" charset="0"/>
              </a:rPr>
              <a:t>a </a:t>
            </a:r>
            <a:r>
              <a:rPr lang="en-US" altLang="ja-JP" sz="1200" b="0" i="1" dirty="0">
                <a:solidFill>
                  <a:srgbClr val="000000"/>
                </a:solidFill>
                <a:effectLst/>
                <a:latin typeface="Tahoma" panose="020B0604030504040204" pitchFamily="34" charset="0"/>
              </a:rPr>
              <a:t>solidarity</a:t>
            </a:r>
            <a:r>
              <a:rPr lang="ja-JP" altLang="en-US" sz="1200" b="0" i="0" dirty="0">
                <a:solidFill>
                  <a:srgbClr val="000000"/>
                </a:solidFill>
                <a:effectLst/>
                <a:latin typeface="Tahoma" panose="020B0604030504040204" pitchFamily="34" charset="0"/>
              </a:rPr>
              <a:t>を形成する必要があります。</a:t>
            </a:r>
            <a:r>
              <a:rPr lang="ja-JP" altLang="en-US" sz="1200" b="0" i="0" dirty="0">
                <a:solidFill>
                  <a:srgbClr val="FF0000"/>
                </a:solidFill>
                <a:effectLst/>
                <a:latin typeface="Tahoma" panose="020B0604030504040204" pitchFamily="34" charset="0"/>
              </a:rPr>
              <a:t>タワーや壁は分断と崩壊をもたらすだけなのに、</a:t>
            </a:r>
            <a:r>
              <a:rPr lang="ja-JP" altLang="en-US" sz="1200" kern="100" dirty="0">
                <a:solidFill>
                  <a:srgbClr val="FF0000"/>
                </a:solidFill>
                <a:latin typeface="+mn-ea"/>
                <a:cs typeface="Times New Roman" panose="02020603050405020304" pitchFamily="18" charset="0"/>
              </a:rPr>
              <a:t>今どれほど多くが作られていることでしょう！　</a:t>
            </a:r>
            <a:r>
              <a:rPr lang="ja-JP" altLang="en-US" sz="1200" kern="100" dirty="0">
                <a:latin typeface="+mn-ea"/>
                <a:cs typeface="Times New Roman" panose="02020603050405020304" pitchFamily="18" charset="0"/>
              </a:rPr>
              <a:t>私達は、様々な</a:t>
            </a:r>
            <a:r>
              <a:rPr lang="en-US" altLang="ja-JP" sz="1200" b="0" i="0" dirty="0">
                <a:solidFill>
                  <a:srgbClr val="000000"/>
                </a:solidFill>
                <a:effectLst/>
                <a:latin typeface="Tahoma" panose="020B0604030504040204" pitchFamily="34" charset="0"/>
              </a:rPr>
              <a:t>communities</a:t>
            </a:r>
            <a:r>
              <a:rPr lang="ja-JP" altLang="en-US" sz="1200" kern="100" dirty="0">
                <a:effectLst/>
                <a:latin typeface="+mn-ea"/>
                <a:cs typeface="Times New Roman" panose="02020603050405020304" pitchFamily="18" charset="0"/>
              </a:rPr>
              <a:t>を織り合わせ、真に人間らしく</a:t>
            </a:r>
            <a:r>
              <a:rPr lang="en-US" altLang="ja-JP" sz="1200" b="0" i="0" dirty="0">
                <a:solidFill>
                  <a:srgbClr val="000000"/>
                </a:solidFill>
                <a:effectLst/>
                <a:latin typeface="Tahoma" panose="020B0604030504040204" pitchFamily="34" charset="0"/>
              </a:rPr>
              <a:t>solid</a:t>
            </a:r>
            <a:r>
              <a:rPr lang="ja-JP" altLang="en-US" sz="1200" b="0" i="0" dirty="0">
                <a:solidFill>
                  <a:srgbClr val="000000"/>
                </a:solidFill>
                <a:effectLst/>
                <a:latin typeface="Tahoma" panose="020B0604030504040204" pitchFamily="34" charset="0"/>
              </a:rPr>
              <a:t>な</a:t>
            </a:r>
            <a:r>
              <a:rPr lang="ja-JP" altLang="en-US" sz="1200" kern="100" dirty="0">
                <a:effectLst/>
                <a:latin typeface="+mn-ea"/>
                <a:cs typeface="Times New Roman" panose="02020603050405020304" pitchFamily="18" charset="0"/>
              </a:rPr>
              <a:t>成長プロセスを支えることによって</a:t>
            </a:r>
            <a:r>
              <a:rPr lang="en-US" altLang="ja-JP" sz="1200" b="0" i="0" dirty="0">
                <a:solidFill>
                  <a:srgbClr val="000000"/>
                </a:solidFill>
                <a:effectLst/>
                <a:latin typeface="Tahoma" panose="020B0604030504040204" pitchFamily="34" charset="0"/>
              </a:rPr>
              <a:t>a </a:t>
            </a:r>
            <a:r>
              <a:rPr lang="en-US" altLang="ja-JP" sz="1200" b="0" i="1" dirty="0">
                <a:solidFill>
                  <a:srgbClr val="000000"/>
                </a:solidFill>
                <a:effectLst/>
                <a:latin typeface="Tahoma" panose="020B0604030504040204" pitchFamily="34" charset="0"/>
              </a:rPr>
              <a:t>solidarity</a:t>
            </a:r>
            <a:r>
              <a:rPr lang="ja-JP" altLang="en-US" sz="1200" kern="100" dirty="0">
                <a:effectLst/>
                <a:latin typeface="+mn-ea"/>
                <a:cs typeface="Times New Roman" panose="02020603050405020304" pitchFamily="18" charset="0"/>
              </a:rPr>
              <a:t>を形成します。また</a:t>
            </a:r>
            <a:r>
              <a:rPr lang="en-US" altLang="ja-JP" sz="1200" b="0" i="0" dirty="0">
                <a:solidFill>
                  <a:srgbClr val="000000"/>
                </a:solidFill>
                <a:effectLst/>
                <a:latin typeface="Tahoma" panose="020B0604030504040204" pitchFamily="34" charset="0"/>
              </a:rPr>
              <a:t>solidarity</a:t>
            </a:r>
            <a:r>
              <a:rPr lang="ja-JP" altLang="en-US" sz="1200" b="0" i="0" dirty="0">
                <a:solidFill>
                  <a:srgbClr val="000000"/>
                </a:solidFill>
                <a:effectLst/>
                <a:latin typeface="Tahoma" panose="020B0604030504040204" pitchFamily="34" charset="0"/>
              </a:rPr>
              <a:t>が</a:t>
            </a:r>
            <a:r>
              <a:rPr lang="ja-JP" altLang="en-US" sz="1200" kern="100" dirty="0">
                <a:effectLst/>
                <a:latin typeface="+mn-ea"/>
                <a:cs typeface="Times New Roman" panose="02020603050405020304" pitchFamily="18" charset="0"/>
              </a:rPr>
              <a:t>そう行動するよう促します。ここで一つお聞きします。他者の窮状を気にかけていますか？　皆さんどうか心の中で答えてください。</a:t>
            </a:r>
          </a:p>
          <a:p>
            <a:pPr marL="0" indent="0" algn="just">
              <a:lnSpc>
                <a:spcPct val="100000"/>
              </a:lnSpc>
              <a:buNone/>
            </a:pPr>
            <a:r>
              <a:rPr lang="ja-JP" altLang="en-US" sz="1200" kern="100" dirty="0">
                <a:effectLst/>
                <a:latin typeface="+mn-ea"/>
                <a:cs typeface="Times New Roman" panose="02020603050405020304" pitchFamily="18" charset="0"/>
              </a:rPr>
              <a:t>危機と嵐のただ</a:t>
            </a:r>
            <a:r>
              <a:rPr lang="ja-JP" altLang="en-US" sz="1200" kern="100" dirty="0">
                <a:latin typeface="+mn-ea"/>
                <a:cs typeface="Times New Roman" panose="02020603050405020304" pitchFamily="18" charset="0"/>
              </a:rPr>
              <a:t>中で主は私達に、</a:t>
            </a:r>
            <a:r>
              <a:rPr lang="ja-JP" altLang="en-US" sz="1200" kern="100" dirty="0">
                <a:effectLst/>
                <a:latin typeface="+mn-ea"/>
                <a:cs typeface="Times New Roman" panose="02020603050405020304" pitchFamily="18" charset="0"/>
              </a:rPr>
              <a:t>この様な</a:t>
            </a:r>
            <a:r>
              <a:rPr lang="en-US" altLang="ja-JP" sz="1200" b="0" i="0" dirty="0">
                <a:solidFill>
                  <a:srgbClr val="000000"/>
                </a:solidFill>
                <a:effectLst/>
                <a:latin typeface="Tahoma" panose="020B0604030504040204" pitchFamily="34" charset="0"/>
              </a:rPr>
              <a:t>solidarity</a:t>
            </a:r>
            <a:r>
              <a:rPr lang="ja-JP" altLang="en-US" sz="1200" kern="100" dirty="0">
                <a:effectLst/>
                <a:latin typeface="+mn-ea"/>
                <a:cs typeface="Times New Roman" panose="02020603050405020304" pitchFamily="18" charset="0"/>
              </a:rPr>
              <a:t>を呼び覚まし活性化させるよう呼びかけ招いて</a:t>
            </a:r>
            <a:r>
              <a:rPr lang="ja-JP" altLang="en-US" sz="1200" kern="100" dirty="0">
                <a:latin typeface="+mn-ea"/>
                <a:cs typeface="Times New Roman" panose="02020603050405020304" pitchFamily="18" charset="0"/>
              </a:rPr>
              <a:t>います。この</a:t>
            </a:r>
            <a:r>
              <a:rPr lang="en-US" altLang="ja-JP" sz="1200" dirty="0">
                <a:solidFill>
                  <a:srgbClr val="000000"/>
                </a:solidFill>
                <a:latin typeface="Tahoma" panose="020B0604030504040204" pitchFamily="34" charset="0"/>
              </a:rPr>
              <a:t>solidarity</a:t>
            </a:r>
            <a:r>
              <a:rPr lang="ja-JP" altLang="en-US" sz="1200" kern="100" dirty="0">
                <a:effectLst/>
                <a:latin typeface="+mn-ea"/>
                <a:cs typeface="Times New Roman" panose="02020603050405020304" pitchFamily="18" charset="0"/>
              </a:rPr>
              <a:t>は、全てが大破に向かっていると思えるこの時代に</a:t>
            </a:r>
            <a:r>
              <a:rPr lang="en-US" altLang="ja-JP" sz="1200" b="0" i="0" dirty="0">
                <a:solidFill>
                  <a:srgbClr val="000000"/>
                </a:solidFill>
                <a:effectLst/>
                <a:latin typeface="Tahoma" panose="020B0604030504040204" pitchFamily="34" charset="0"/>
              </a:rPr>
              <a:t> solidity, support and meaning</a:t>
            </a:r>
            <a:r>
              <a:rPr lang="ja-JP" altLang="en-US" sz="1200" kern="100" dirty="0">
                <a:effectLst/>
                <a:latin typeface="+mn-ea"/>
                <a:cs typeface="Times New Roman" panose="02020603050405020304" pitchFamily="18" charset="0"/>
              </a:rPr>
              <a:t>を与えることができます。祈りましょう、</a:t>
            </a:r>
            <a:r>
              <a:rPr lang="ja-JP" altLang="en-US" sz="1200" kern="100" dirty="0">
                <a:solidFill>
                  <a:srgbClr val="FF0000"/>
                </a:solidFill>
                <a:effectLst/>
                <a:latin typeface="+mn-ea"/>
                <a:cs typeface="Times New Roman" panose="02020603050405020304" pitchFamily="18" charset="0"/>
              </a:rPr>
              <a:t>聖霊の創造性に力づけられ私達が、新しい形の家族の温かみ、実り豊かな兄弟姉妹愛、普遍的な</a:t>
            </a:r>
            <a:r>
              <a:rPr lang="en-US" altLang="ja-JP" sz="1200" dirty="0">
                <a:solidFill>
                  <a:srgbClr val="FF0000"/>
                </a:solidFill>
                <a:latin typeface="Tahoma" panose="020B0604030504040204" pitchFamily="34" charset="0"/>
              </a:rPr>
              <a:t>solidarity</a:t>
            </a:r>
            <a:r>
              <a:rPr lang="ja-JP" altLang="en-US" sz="1200" kern="100" dirty="0">
                <a:solidFill>
                  <a:srgbClr val="FF0000"/>
                </a:solidFill>
                <a:effectLst/>
                <a:latin typeface="+mn-ea"/>
                <a:cs typeface="Times New Roman" panose="02020603050405020304" pitchFamily="18" charset="0"/>
              </a:rPr>
              <a:t>を生み出すことができますように。</a:t>
            </a:r>
            <a:endPar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5</a:t>
            </a:fld>
            <a:endParaRPr kumimoji="1" lang="ja-JP" altLang="en-US" dirty="0"/>
          </a:p>
        </p:txBody>
      </p:sp>
    </p:spTree>
    <p:extLst>
      <p:ext uri="{BB962C8B-B14F-4D97-AF65-F5344CB8AC3E}">
        <p14:creationId xmlns:p14="http://schemas.microsoft.com/office/powerpoint/2010/main" val="222936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45085"/>
            <a:ext cx="9144000" cy="437966"/>
          </a:xfrm>
        </p:spPr>
        <p:txBody>
          <a:bodyPr>
            <a:noAutofit/>
          </a:bodyPr>
          <a:lstStyle/>
          <a:p>
            <a:pPr algn="ctr"/>
            <a:r>
              <a:rPr lang="ja-JP" altLang="en-US" sz="1600" b="1" dirty="0"/>
              <a:t>自己弁護でなく赦（ゆる）しを請うために触れあうのです。</a:t>
            </a:r>
            <a:br>
              <a:rPr lang="en-US" altLang="ja-JP" sz="1600" b="1" dirty="0"/>
            </a:br>
            <a:r>
              <a:rPr lang="ja-JP" altLang="en-US" sz="1600" b="1" dirty="0"/>
              <a:t>癒やしは、全てを包摂する愛によって与えられます。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490632"/>
            <a:ext cx="4237265" cy="5836609"/>
          </a:xfrm>
        </p:spPr>
        <p:txBody>
          <a:bodyPr>
            <a:noAutofit/>
          </a:bodyPr>
          <a:lstStyle/>
          <a:p>
            <a:pPr marL="0" indent="0" algn="just">
              <a:lnSpc>
                <a:spcPts val="1300"/>
              </a:lnSpc>
              <a:buNone/>
            </a:pPr>
            <a:r>
              <a:rPr lang="en-US" altLang="ja-JP" sz="1200" b="0" i="0" dirty="0">
                <a:solidFill>
                  <a:srgbClr val="000000"/>
                </a:solidFill>
                <a:effectLst/>
                <a:latin typeface="Tahoma" panose="020B0604030504040204" pitchFamily="34" charset="0"/>
              </a:rPr>
              <a:t>4. </a:t>
            </a:r>
            <a:r>
              <a:rPr lang="en-US" altLang="ja-JP" sz="1000" b="1" i="1" dirty="0">
                <a:solidFill>
                  <a:srgbClr val="000000"/>
                </a:solidFill>
                <a:effectLst/>
                <a:latin typeface="Tahoma" panose="020B0604030504040204" pitchFamily="34" charset="0"/>
              </a:rPr>
              <a:t>The common good and the virtue of love</a:t>
            </a:r>
            <a:endParaRPr lang="en-US" altLang="ja-JP" sz="1200" b="0" i="0" dirty="0">
              <a:solidFill>
                <a:srgbClr val="000000"/>
              </a:solidFill>
              <a:effectLst/>
              <a:latin typeface="Tahoma" panose="020B0604030504040204" pitchFamily="34" charset="0"/>
            </a:endParaRPr>
          </a:p>
          <a:p>
            <a:pPr marL="0" indent="0" algn="just">
              <a:lnSpc>
                <a:spcPts val="1300"/>
              </a:lnSpc>
              <a:buNone/>
            </a:pPr>
            <a:r>
              <a:rPr lang="en-US" altLang="ja-JP" sz="1200" b="0" i="1" dirty="0">
                <a:solidFill>
                  <a:srgbClr val="000000"/>
                </a:solidFill>
                <a:effectLst/>
                <a:latin typeface="Tahoma" panose="020B0604030504040204" pitchFamily="34" charset="0"/>
              </a:rPr>
              <a:t>Dear brothers and sisters, good morning!</a:t>
            </a:r>
          </a:p>
          <a:p>
            <a:pPr marL="0" indent="0" algn="just">
              <a:lnSpc>
                <a:spcPts val="1320"/>
              </a:lnSpc>
              <a:buNone/>
            </a:pPr>
            <a:r>
              <a:rPr lang="en-US" altLang="ja-JP" sz="1100" b="0" i="0" dirty="0">
                <a:solidFill>
                  <a:srgbClr val="000000"/>
                </a:solidFill>
                <a:effectLst/>
                <a:latin typeface="Tahoma" panose="020B0604030504040204" pitchFamily="34" charset="0"/>
              </a:rPr>
              <a:t>The crisis we are living due to the pandemic is affecting everyone; we will emerge from it for the better if we all seek the </a:t>
            </a:r>
            <a:r>
              <a:rPr lang="en-US" altLang="ja-JP" sz="1100" b="0" i="1" dirty="0">
                <a:solidFill>
                  <a:srgbClr val="000000"/>
                </a:solidFill>
                <a:effectLst/>
                <a:latin typeface="Tahoma" panose="020B0604030504040204" pitchFamily="34" charset="0"/>
              </a:rPr>
              <a:t>common good </a:t>
            </a:r>
            <a:r>
              <a:rPr lang="en-US" altLang="ja-JP" sz="1100" b="0" i="0" dirty="0">
                <a:solidFill>
                  <a:srgbClr val="000000"/>
                </a:solidFill>
                <a:effectLst/>
                <a:latin typeface="Tahoma" panose="020B0604030504040204" pitchFamily="34" charset="0"/>
              </a:rPr>
              <a:t>together; otherwise, we will emerge for the worse. Unfortunately, we see partisan interests emerging. For example, some would like to appropriate possible solutions for themselves, as in the case of vaccines, to then sell them to others. Some are taking advantage of the situation to instigate division: by seeking economic or political advantages, generating or exacerbating conflicts. Others are simply not concerned about the suffering of others; they pass by and go their own way (cf. </a:t>
            </a:r>
            <a:r>
              <a:rPr lang="en-US" altLang="ja-JP" sz="1100" b="0" i="1" dirty="0">
                <a:solidFill>
                  <a:srgbClr val="000000"/>
                </a:solidFill>
                <a:effectLst/>
                <a:latin typeface="Tahoma" panose="020B0604030504040204" pitchFamily="34" charset="0"/>
              </a:rPr>
              <a:t>Lk</a:t>
            </a:r>
            <a:r>
              <a:rPr lang="en-US" altLang="ja-JP" sz="1100" b="0" i="0" dirty="0">
                <a:solidFill>
                  <a:srgbClr val="000000"/>
                </a:solidFill>
                <a:effectLst/>
                <a:latin typeface="Tahoma" panose="020B0604030504040204" pitchFamily="34" charset="0"/>
              </a:rPr>
              <a:t> 10:30-32). They are the devotees of Pontius Pilate, washing their hands of the suffering of others.</a:t>
            </a:r>
          </a:p>
          <a:p>
            <a:pPr marL="0" indent="0" algn="just">
              <a:lnSpc>
                <a:spcPts val="1320"/>
              </a:lnSpc>
              <a:buNone/>
            </a:pPr>
            <a:r>
              <a:rPr lang="en-US" altLang="ja-JP" sz="1100" b="0" i="0" dirty="0">
                <a:solidFill>
                  <a:srgbClr val="000000"/>
                </a:solidFill>
                <a:effectLst/>
                <a:latin typeface="Tahoma" panose="020B0604030504040204" pitchFamily="34" charset="0"/>
              </a:rPr>
              <a:t>The Christian response to the pandemic and to the consequent socio-economic crisis is based on </a:t>
            </a:r>
            <a:r>
              <a:rPr lang="en-US" altLang="ja-JP" sz="1100" b="0" i="1" dirty="0">
                <a:solidFill>
                  <a:srgbClr val="000000"/>
                </a:solidFill>
                <a:effectLst/>
                <a:latin typeface="Tahoma" panose="020B0604030504040204" pitchFamily="34" charset="0"/>
              </a:rPr>
              <a:t>love</a:t>
            </a:r>
            <a:r>
              <a:rPr lang="en-US" altLang="ja-JP" sz="1100" b="0" i="0" dirty="0">
                <a:solidFill>
                  <a:srgbClr val="000000"/>
                </a:solidFill>
                <a:effectLst/>
                <a:latin typeface="Tahoma" panose="020B0604030504040204" pitchFamily="34" charset="0"/>
              </a:rPr>
              <a:t>, above all, love of God who always precedes us (cf. 1 </a:t>
            </a:r>
            <a:r>
              <a:rPr lang="en-US" altLang="ja-JP" sz="1100" b="0" i="1" dirty="0">
                <a:solidFill>
                  <a:srgbClr val="000000"/>
                </a:solidFill>
                <a:effectLst/>
                <a:latin typeface="Tahoma" panose="020B0604030504040204" pitchFamily="34" charset="0"/>
              </a:rPr>
              <a:t>Jn</a:t>
            </a:r>
            <a:r>
              <a:rPr lang="en-US" altLang="ja-JP" sz="1100" b="0" i="0" dirty="0">
                <a:solidFill>
                  <a:srgbClr val="000000"/>
                </a:solidFill>
                <a:effectLst/>
                <a:latin typeface="Tahoma" panose="020B0604030504040204" pitchFamily="34" charset="0"/>
              </a:rPr>
              <a:t> 4:19). He loves us first. He always precedes us in love and in solutions. He loves us unconditionally and when we welcome this divine love, then we can respond similarly. I love not only those who love me — my family, my friends, my group — but also those who do not love me, I also love those who do not know me and I also love those who are strangers, and even those who make me suffer or whom I consider enemies (cf. </a:t>
            </a:r>
            <a:r>
              <a:rPr lang="en-US" altLang="ja-JP" sz="1100" b="0" i="1" dirty="0">
                <a:solidFill>
                  <a:srgbClr val="000000"/>
                </a:solidFill>
                <a:effectLst/>
                <a:latin typeface="Tahoma" panose="020B0604030504040204" pitchFamily="34" charset="0"/>
              </a:rPr>
              <a:t>Mt</a:t>
            </a:r>
            <a:r>
              <a:rPr lang="en-US" altLang="ja-JP" sz="1100" b="0" i="0" dirty="0">
                <a:solidFill>
                  <a:srgbClr val="000000"/>
                </a:solidFill>
                <a:effectLst/>
                <a:latin typeface="Tahoma" panose="020B0604030504040204" pitchFamily="34" charset="0"/>
              </a:rPr>
              <a:t> 5:44).</a:t>
            </a:r>
          </a:p>
          <a:p>
            <a:pPr marL="0" indent="0" algn="just">
              <a:lnSpc>
                <a:spcPts val="1320"/>
              </a:lnSpc>
              <a:buNone/>
            </a:pPr>
            <a:r>
              <a:rPr lang="en-US" altLang="ja-JP" sz="1100" b="0" i="0" dirty="0">
                <a:solidFill>
                  <a:srgbClr val="000000"/>
                </a:solidFill>
                <a:effectLst/>
                <a:latin typeface="Tahoma" panose="020B0604030504040204" pitchFamily="34" charset="0"/>
              </a:rPr>
              <a:t>This is Christian wisdom, this is the attitude of Jesus. And the highest point of holiness, let’s put it that way, is to love one’s enemies, which is not easy. Certainly, to love everyone, including enemies, is difficult. I would say it is an art! But an art that can be learned and improved. True love that makes us fruitful and free is always expansive and inclusive. This love cares, heals and does good. Often, a caress does more good than many arguments, </a:t>
            </a:r>
            <a:r>
              <a:rPr lang="en-US" altLang="ja-JP" sz="1100" b="0" i="0" dirty="0">
                <a:solidFill>
                  <a:srgbClr val="FF0000"/>
                </a:solidFill>
                <a:effectLst/>
                <a:latin typeface="Tahoma" panose="020B0604030504040204" pitchFamily="34" charset="0"/>
              </a:rPr>
              <a:t>a caress of pardon instead of many arguments to defend oneself. It is inclusive love that heals.</a:t>
            </a:r>
          </a:p>
          <a:p>
            <a:pPr marL="0" indent="0" algn="just">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71951" y="429171"/>
            <a:ext cx="4972049" cy="6243367"/>
          </a:xfrm>
        </p:spPr>
        <p:txBody>
          <a:bodyPr>
            <a:noAutofit/>
          </a:bodyPr>
          <a:lstStyle/>
          <a:p>
            <a:pPr marL="0" indent="0" algn="just">
              <a:lnSpc>
                <a:spcPts val="1440"/>
              </a:lnSpc>
              <a:buNone/>
            </a:pP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6. </a:t>
            </a:r>
            <a:r>
              <a:rPr kumimoji="1" lang="ja-JP" altLang="en-US" sz="1200" dirty="0"/>
              <a:t>共通善の原理と</a:t>
            </a:r>
            <a:r>
              <a:rPr kumimoji="1" lang="en-US" altLang="ja-JP" sz="1200" dirty="0"/>
              <a:t>the virtue of love  </a:t>
            </a:r>
            <a:r>
              <a:rPr kumimoji="1" lang="ja-JP" altLang="en-US" sz="1200" dirty="0"/>
              <a:t>　　</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9</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9</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ts val="1440"/>
              </a:lnSpc>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親愛なる兄弟姉妹の皆さん、おはようございます。</a:t>
            </a:r>
            <a:endPar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ts val="144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私達が陥っているこのパンデミックの危機は、</a:t>
            </a:r>
            <a:r>
              <a:rPr lang="en-US" altLang="ja-JP" sz="1200" b="0" i="0" dirty="0">
                <a:solidFill>
                  <a:srgbClr val="000000"/>
                </a:solidFill>
                <a:effectLst/>
                <a:latin typeface="Tahoma" panose="020B0604030504040204" pitchFamily="34" charset="0"/>
              </a:rPr>
              <a:t> everyone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を襲います。つまり、私達が皆一緒に</a:t>
            </a:r>
            <a:r>
              <a:rPr lang="en-US" altLang="ja-JP" sz="1200" b="0" i="0" dirty="0">
                <a:solidFill>
                  <a:srgbClr val="000000"/>
                </a:solidFill>
                <a:effectLst/>
                <a:latin typeface="Tahoma" panose="020B0604030504040204" pitchFamily="34" charset="0"/>
              </a:rPr>
              <a:t>the </a:t>
            </a:r>
            <a:r>
              <a:rPr lang="en-US" altLang="ja-JP" sz="1200" b="0" i="1" dirty="0">
                <a:solidFill>
                  <a:srgbClr val="000000"/>
                </a:solidFill>
                <a:effectLst/>
                <a:latin typeface="Tahoma" panose="020B0604030504040204" pitchFamily="34" charset="0"/>
              </a:rPr>
              <a:t>common good (</a:t>
            </a:r>
            <a:r>
              <a:rPr lang="ja-JP" altLang="en-US"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共通善</a:t>
            </a:r>
            <a:r>
              <a:rPr lang="en-US" altLang="ja-JP"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求めるなら、よりよい状態でこの危機を乗り越えられますが、そうしなければ、危機のあと更に悪くなっているでしょう。今、残念ながら、一部の人が有利になるという事態が起きています。例えば、ワクチンの場合の様に、有効な治療法を先に自分達のためだけに使い、その後他の人々に売ろうとする人達がいます。また、この状況を、分裂を広げるために悪用する人達もいます。経済的、政治的に優位になろうとしたり、紛争を起こしたり、激化させたりするのです。あるいは、他者の苦しみに全く関心を示さず、その場を通り過ぎ、自分達の好き勝手にする人達もいます（ルカ</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30-32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）。そうした人達は、苦しむ他者との関わりをなくしたポンショ・ピラトの手下です。</a:t>
            </a:r>
          </a:p>
          <a:p>
            <a:pPr marL="0" indent="0" algn="just">
              <a:lnSpc>
                <a:spcPts val="144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このパンデミックとその帰結である社会経済危機とに対して、キリスト者がとるべき態度は、</a:t>
            </a:r>
            <a:r>
              <a:rPr lang="en-US" altLang="ja-JP" sz="1200" b="0" i="1" dirty="0">
                <a:solidFill>
                  <a:srgbClr val="000000"/>
                </a:solidFill>
                <a:effectLst/>
                <a:latin typeface="Tahoma" panose="020B0604030504040204" pitchFamily="34" charset="0"/>
              </a:rPr>
              <a:t> love</a:t>
            </a:r>
            <a:r>
              <a:rPr lang="ja-JP" altLang="en-US" sz="1200" i="1" dirty="0">
                <a:solidFill>
                  <a:srgbClr val="000000"/>
                </a:solidFill>
                <a:latin typeface="Tahoma" panose="020B0604030504040204" pitchFamily="34" charset="0"/>
              </a:rPr>
              <a:t> </a:t>
            </a:r>
            <a:r>
              <a:rPr lang="en-US" altLang="ja-JP" sz="1200" b="0" i="1" dirty="0">
                <a:solidFill>
                  <a:srgbClr val="000000"/>
                </a:solidFill>
                <a:effectLst/>
                <a:latin typeface="Tahoma" panose="020B0604030504040204" pitchFamily="34" charset="0"/>
              </a:rPr>
              <a:t>(</a:t>
            </a:r>
            <a:r>
              <a:rPr lang="ja-JP" altLang="en-US"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愛</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に、とりわけ、私達に常に先行して愛してくださる神の愛（</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ヨハネ</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）に根差しています。神が先ず私達を愛してくださる。神は、愛と解決策において、</a:t>
            </a:r>
            <a:r>
              <a:rPr lang="ja-JP" altLang="en-US" sz="1200" kern="100" dirty="0">
                <a:latin typeface="游ゴシック" panose="020B0400000000000000" pitchFamily="50" charset="-128"/>
                <a:cs typeface="Times New Roman" panose="02020603050405020304" pitchFamily="18" charset="0"/>
              </a:rPr>
              <a:t>私達よりも必ず先行します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。神は私達を無条件で愛してくださる。そして、この様な</a:t>
            </a:r>
            <a:r>
              <a:rPr lang="ja-JP" altLang="en-US" sz="1200" kern="100" dirty="0">
                <a:latin typeface="游ゴシック" panose="020B0400000000000000" pitchFamily="50" charset="-128"/>
                <a:cs typeface="Times New Roman" panose="02020603050405020304" pitchFamily="18" charset="0"/>
              </a:rPr>
              <a:t>神の愛</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受け入れるとき、私達も同様な対応ができるようになります。愛してくれる家族や友人や仲間を愛するだけでなく、愛してくれない人をも愛する。面識のない人、見知らぬ人、さらには、自分を苦しめる人、</a:t>
            </a:r>
            <a:r>
              <a:rPr lang="en-US" altLang="ja-JP" sz="1200" b="0" i="0" dirty="0">
                <a:solidFill>
                  <a:srgbClr val="000000"/>
                </a:solidFill>
                <a:effectLst/>
                <a:latin typeface="Tahoma" panose="020B0604030504040204" pitchFamily="34" charset="0"/>
              </a:rPr>
              <a:t> enemies</a:t>
            </a:r>
            <a:r>
              <a:rPr lang="ja-JP" altLang="en-US" sz="1200" b="0" i="0" dirty="0">
                <a:solidFill>
                  <a:srgbClr val="000000"/>
                </a:solidFill>
                <a:effectLst/>
                <a:latin typeface="Tahoma" panose="020B0604030504040204" pitchFamily="34"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敵）と思われる人すら愛する。（マタイ</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44</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ts val="144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これこそがキリスト者の知恵であり、イエスの姿勢です。いわば、聖性の最も高いところには、</a:t>
            </a:r>
            <a:r>
              <a:rPr lang="en-US" altLang="ja-JP" sz="1200" b="0" i="0" dirty="0">
                <a:solidFill>
                  <a:srgbClr val="000000"/>
                </a:solidFill>
                <a:effectLst/>
                <a:latin typeface="Tahoma" panose="020B0604030504040204" pitchFamily="34" charset="0"/>
              </a:rPr>
              <a:t> one’s enemies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への愛があると言えるでしょう。それは容易なことではありません。</a:t>
            </a:r>
            <a:r>
              <a:rPr lang="en-US" altLang="ja-JP" sz="1200" b="0" i="0" dirty="0">
                <a:solidFill>
                  <a:srgbClr val="000000"/>
                </a:solidFill>
                <a:effectLst/>
                <a:latin typeface="Tahoma" panose="020B0604030504040204" pitchFamily="34" charset="0"/>
              </a:rPr>
              <a:t> enemies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さえも含む</a:t>
            </a:r>
            <a:r>
              <a:rPr lang="en-US" altLang="ja-JP" sz="1200" b="0" i="0" dirty="0">
                <a:solidFill>
                  <a:srgbClr val="000000"/>
                </a:solidFill>
                <a:effectLst/>
                <a:latin typeface="Tahoma" panose="020B0604030504040204" pitchFamily="34" charset="0"/>
              </a:rPr>
              <a:t>everyone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を愛することは、確かに難しいことです。芸術の領域だとも言えるでしょう。しかし芸術は、学び向上していくことができます。私達を</a:t>
            </a:r>
            <a:r>
              <a:rPr lang="en-US" altLang="ja-JP" sz="1200" b="0" i="0" dirty="0">
                <a:solidFill>
                  <a:srgbClr val="000000"/>
                </a:solidFill>
                <a:effectLst/>
                <a:latin typeface="Tahoma" panose="020B0604030504040204" pitchFamily="34" charset="0"/>
              </a:rPr>
              <a:t>free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にし、実り豊かにする真の愛は、常に拡張性と包摂性を持ちます。この様な愛は、ケアし、癒し、善を行います。多くを語るよりも優しく抱擁する方が良いことがよくあります。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自己弁護でなく赦（ゆる）しを請うために触れあうのです。癒やしは、全てを包摂する愛によって与えられます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6</a:t>
            </a:fld>
            <a:endParaRPr kumimoji="1" lang="ja-JP" altLang="en-US" dirty="0"/>
          </a:p>
        </p:txBody>
      </p:sp>
    </p:spTree>
    <p:extLst>
      <p:ext uri="{BB962C8B-B14F-4D97-AF65-F5344CB8AC3E}">
        <p14:creationId xmlns:p14="http://schemas.microsoft.com/office/powerpoint/2010/main" val="71344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8882"/>
            <a:ext cx="9144000" cy="365125"/>
          </a:xfrm>
        </p:spPr>
        <p:txBody>
          <a:bodyPr>
            <a:noAutofit/>
          </a:bodyPr>
          <a:lstStyle/>
          <a:p>
            <a:pPr algn="ctr"/>
            <a:r>
              <a:rPr lang="ja-JP" altLang="en-US" sz="1600" b="1" dirty="0"/>
              <a:t>全人類が一つに結ばれる政治的社会的文明化を、私達は行わなければなりません。</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376253"/>
            <a:ext cx="4097215" cy="5969798"/>
          </a:xfrm>
        </p:spPr>
        <p:txBody>
          <a:bodyPr>
            <a:noAutofit/>
          </a:bodyPr>
          <a:lstStyle/>
          <a:p>
            <a:pPr marL="0" indent="0" algn="just">
              <a:lnSpc>
                <a:spcPts val="1200"/>
              </a:lnSpc>
              <a:buNone/>
            </a:pPr>
            <a:r>
              <a:rPr lang="en-US" altLang="ja-JP" sz="1100" b="0" i="0" dirty="0">
                <a:solidFill>
                  <a:srgbClr val="000000"/>
                </a:solidFill>
                <a:effectLst/>
                <a:latin typeface="Tahoma" panose="020B0604030504040204" pitchFamily="34" charset="0"/>
              </a:rPr>
              <a:t>So, </a:t>
            </a:r>
            <a:r>
              <a:rPr lang="en-US" altLang="ja-JP" sz="1100" b="0" i="1" dirty="0">
                <a:solidFill>
                  <a:srgbClr val="000000"/>
                </a:solidFill>
                <a:effectLst/>
                <a:latin typeface="Tahoma" panose="020B0604030504040204" pitchFamily="34" charset="0"/>
              </a:rPr>
              <a:t>love </a:t>
            </a:r>
            <a:r>
              <a:rPr lang="en-US" altLang="ja-JP" sz="1100" b="0" i="0" dirty="0">
                <a:solidFill>
                  <a:srgbClr val="000000"/>
                </a:solidFill>
                <a:effectLst/>
                <a:latin typeface="Tahoma" panose="020B0604030504040204" pitchFamily="34" charset="0"/>
              </a:rPr>
              <a:t>is not limited to the relationship between two or three people, or to friends or to family, it goes beyond. It comprises civil and political relationships (cf. </a:t>
            </a:r>
            <a:r>
              <a:rPr lang="en-US" altLang="ja-JP" sz="1100" b="0" i="1" dirty="0">
                <a:solidFill>
                  <a:srgbClr val="000000"/>
                </a:solidFill>
                <a:effectLst/>
                <a:latin typeface="Tahoma" panose="020B0604030504040204" pitchFamily="34" charset="0"/>
              </a:rPr>
              <a:t>Catechism of the Catholic Church</a:t>
            </a:r>
            <a:r>
              <a:rPr lang="en-US" altLang="ja-JP" sz="1100" b="0" i="0" dirty="0">
                <a:solidFill>
                  <a:srgbClr val="000000"/>
                </a:solidFill>
                <a:effectLst/>
                <a:latin typeface="Tahoma" panose="020B0604030504040204" pitchFamily="34" charset="0"/>
              </a:rPr>
              <a:t> [CCC], 1907-1912), including the relationship with nature (cf. Encyclical </a:t>
            </a:r>
            <a:r>
              <a:rPr lang="en-US" altLang="ja-JP" sz="1100" b="0" i="1" dirty="0">
                <a:solidFill>
                  <a:srgbClr val="663300"/>
                </a:solidFill>
                <a:effectLst/>
                <a:latin typeface="Tahoma" panose="020B0604030504040204" pitchFamily="34" charset="0"/>
                <a:hlinkClick r:id="rId3"/>
              </a:rPr>
              <a:t>Laudato Si’</a:t>
            </a:r>
            <a:r>
              <a:rPr lang="en-US" altLang="ja-JP" sz="1100" b="0" i="0" dirty="0">
                <a:solidFill>
                  <a:srgbClr val="000000"/>
                </a:solidFill>
                <a:effectLst/>
                <a:latin typeface="Tahoma" panose="020B0604030504040204" pitchFamily="34" charset="0"/>
              </a:rPr>
              <a:t> [</a:t>
            </a:r>
            <a:r>
              <a:rPr lang="en-US" altLang="ja-JP" sz="1100" b="0" i="1" dirty="0">
                <a:solidFill>
                  <a:srgbClr val="000000"/>
                </a:solidFill>
                <a:effectLst/>
                <a:latin typeface="Tahoma" panose="020B0604030504040204" pitchFamily="34" charset="0"/>
              </a:rPr>
              <a:t>LS</a:t>
            </a:r>
            <a:r>
              <a:rPr lang="en-US" altLang="ja-JP" sz="1100" b="0" i="0" dirty="0">
                <a:solidFill>
                  <a:srgbClr val="000000"/>
                </a:solidFill>
                <a:effectLst/>
                <a:latin typeface="Tahoma" panose="020B0604030504040204" pitchFamily="34" charset="0"/>
              </a:rPr>
              <a:t>], 231). Since we are social and political beings, one of the highest expressions of love is specifically social and political, which is decisive for human development and in order to face any type of crisis (</a:t>
            </a:r>
            <a:r>
              <a:rPr lang="en-US" altLang="ja-JP" sz="1100" b="0" i="1" dirty="0">
                <a:solidFill>
                  <a:srgbClr val="663300"/>
                </a:solidFill>
                <a:effectLst/>
                <a:latin typeface="Tahoma" panose="020B0604030504040204" pitchFamily="34" charset="0"/>
                <a:hlinkClick r:id="rId3"/>
              </a:rPr>
              <a:t>ibid</a:t>
            </a:r>
            <a:r>
              <a:rPr lang="en-US" altLang="ja-JP" sz="1100" b="0" i="0" dirty="0">
                <a:solidFill>
                  <a:srgbClr val="000000"/>
                </a:solidFill>
                <a:effectLst/>
                <a:latin typeface="Tahoma" panose="020B0604030504040204" pitchFamily="34" charset="0"/>
              </a:rPr>
              <a:t>., 231).</a:t>
            </a:r>
          </a:p>
          <a:p>
            <a:pPr marL="0" indent="0" algn="just">
              <a:lnSpc>
                <a:spcPts val="1200"/>
              </a:lnSpc>
              <a:buNone/>
            </a:pPr>
            <a:r>
              <a:rPr lang="en-US" altLang="ja-JP" sz="1100" b="0" i="0" dirty="0">
                <a:solidFill>
                  <a:srgbClr val="000000"/>
                </a:solidFill>
                <a:effectLst/>
                <a:latin typeface="Tahoma" panose="020B0604030504040204" pitchFamily="34" charset="0"/>
              </a:rPr>
              <a:t>We know that love makes families and friendships flourish; but it is good to remember that it also makes social, cultural, economic and political relationships flourish, allowing us to construct a “civilization of love”, as </a:t>
            </a:r>
            <a:r>
              <a:rPr lang="en-US" altLang="ja-JP" sz="1100" b="0" i="0" dirty="0">
                <a:solidFill>
                  <a:srgbClr val="663300"/>
                </a:solidFill>
                <a:effectLst/>
                <a:latin typeface="Tahoma" panose="020B0604030504040204" pitchFamily="34" charset="0"/>
                <a:hlinkClick r:id="rId4"/>
              </a:rPr>
              <a:t>Saint Paul VI</a:t>
            </a:r>
            <a:r>
              <a:rPr lang="en-US" altLang="ja-JP" sz="1100" b="0" i="0" dirty="0">
                <a:solidFill>
                  <a:srgbClr val="000000"/>
                </a:solidFill>
                <a:effectLst/>
                <a:latin typeface="Tahoma" panose="020B0604030504040204" pitchFamily="34" charset="0"/>
              </a:rPr>
              <a:t> loved to say</a:t>
            </a:r>
            <a:r>
              <a:rPr lang="en-US" altLang="ja-JP" sz="1100" b="0" i="0" dirty="0">
                <a:solidFill>
                  <a:srgbClr val="663300"/>
                </a:solidFill>
                <a:effectLst/>
                <a:latin typeface="Tahoma" panose="020B0604030504040204" pitchFamily="34" charset="0"/>
                <a:hlinkClick r:id="rId5"/>
              </a:rPr>
              <a:t>[1]</a:t>
            </a:r>
            <a:r>
              <a:rPr lang="en-US" altLang="ja-JP" sz="1100" b="0" i="0" dirty="0">
                <a:solidFill>
                  <a:srgbClr val="000000"/>
                </a:solidFill>
                <a:effectLst/>
                <a:latin typeface="Tahoma" panose="020B0604030504040204" pitchFamily="34" charset="0"/>
              </a:rPr>
              <a:t> and, in turn, </a:t>
            </a:r>
            <a:r>
              <a:rPr lang="en-US" altLang="ja-JP" sz="1100" b="0" i="0" dirty="0">
                <a:solidFill>
                  <a:srgbClr val="663300"/>
                </a:solidFill>
                <a:effectLst/>
                <a:latin typeface="Tahoma" panose="020B0604030504040204" pitchFamily="34" charset="0"/>
                <a:hlinkClick r:id="rId6"/>
              </a:rPr>
              <a:t>Saint John Paul II</a:t>
            </a:r>
            <a:r>
              <a:rPr lang="en-US" altLang="ja-JP" sz="1100" b="0" i="0" dirty="0">
                <a:solidFill>
                  <a:srgbClr val="000000"/>
                </a:solidFill>
                <a:effectLst/>
                <a:latin typeface="Tahoma" panose="020B0604030504040204" pitchFamily="34" charset="0"/>
              </a:rPr>
              <a:t>. Without this inspiration the egotistical, indifferent, throw-away culture prevails — that is, to discard anyone I do not like, whom I cannot love or those who seem to me as not useful in society.</a:t>
            </a:r>
          </a:p>
          <a:p>
            <a:pPr marL="0" indent="0" algn="just">
              <a:lnSpc>
                <a:spcPts val="1200"/>
              </a:lnSpc>
              <a:buNone/>
            </a:pPr>
            <a:r>
              <a:rPr lang="en-US" altLang="ja-JP" sz="1100" b="0" i="0" dirty="0">
                <a:solidFill>
                  <a:srgbClr val="000000"/>
                </a:solidFill>
                <a:effectLst/>
                <a:latin typeface="Tahoma" panose="020B0604030504040204" pitchFamily="34" charset="0"/>
              </a:rPr>
              <a:t>Today at the entrance, a couple said to me: “Pray for us because we have a disabled son” I asked: “How old is he?” — “He is pretty old” — “And what do you do?” — “We accompany him, we help him”. All of their lives as parents for that disabled son. This is love. And the enemies, the political adversaries, according to our opinion appear to be politically and socially disabled, but they seem to be that way. Only God knows whether they truly are or not. But we must love them, we must dialogue, we must build this civilization of love, </a:t>
            </a:r>
            <a:r>
              <a:rPr lang="en-US" altLang="ja-JP" sz="1100" b="0" i="0" dirty="0">
                <a:solidFill>
                  <a:srgbClr val="FF0000"/>
                </a:solidFill>
                <a:effectLst/>
                <a:latin typeface="Tahoma" panose="020B0604030504040204" pitchFamily="34" charset="0"/>
              </a:rPr>
              <a:t>this political and social civilization of the unity of all humanity. </a:t>
            </a:r>
            <a:r>
              <a:rPr lang="en-US" altLang="ja-JP" sz="1100" b="0" i="0" dirty="0">
                <a:solidFill>
                  <a:srgbClr val="000000"/>
                </a:solidFill>
                <a:effectLst/>
                <a:latin typeface="Tahoma" panose="020B0604030504040204" pitchFamily="34" charset="0"/>
              </a:rPr>
              <a:t>All of this is the opposite of war, division, envy, even wars in families: inclusive love is social, it is familial, it is political… love pervades everything!</a:t>
            </a:r>
          </a:p>
          <a:p>
            <a:pPr marL="0" indent="0" algn="just">
              <a:lnSpc>
                <a:spcPts val="1200"/>
              </a:lnSpc>
              <a:buNone/>
            </a:pPr>
            <a:r>
              <a:rPr lang="en-US" altLang="ja-JP" sz="1100" b="0" i="0" dirty="0">
                <a:solidFill>
                  <a:srgbClr val="000000"/>
                </a:solidFill>
                <a:effectLst/>
                <a:latin typeface="Tahoma" panose="020B0604030504040204" pitchFamily="34" charset="0"/>
              </a:rPr>
              <a:t>The coronavirus is showing us that each person’s true good is a common good, not only individual, and, vice versa, the common good is a true good for the person. (cf. CCC, 1905-1906). If a person only seeks his or her own good, that person is selfish. Instead, a person is more of a person when his or her own good is open to everyone, when it is shared. Health, in addition to being an individual good, is also a public good. A healthy society is one that takes care of everyone’s health.</a:t>
            </a: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097215" y="366999"/>
            <a:ext cx="5046785" cy="6243367"/>
          </a:xfrm>
        </p:spPr>
        <p:txBody>
          <a:bodyPr>
            <a:noAutofit/>
          </a:bodyPr>
          <a:lstStyle/>
          <a:p>
            <a:pPr marL="0" indent="0" algn="just">
              <a:buNone/>
            </a:pPr>
            <a:r>
              <a:rPr lang="ja-JP" altLang="en-US" sz="1200" kern="100" dirty="0">
                <a:latin typeface="游ゴシック" panose="020B0400000000000000" pitchFamily="50" charset="-128"/>
                <a:cs typeface="Times New Roman" panose="02020603050405020304" pitchFamily="18" charset="0"/>
              </a:rPr>
              <a:t>従って</a:t>
            </a:r>
            <a:r>
              <a:rPr lang="ja-JP" altLang="en-US"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愛</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latin typeface="游ゴシック" panose="020B0400000000000000" pitchFamily="50" charset="-128"/>
                <a:cs typeface="Times New Roman" panose="02020603050405020304" pitchFamily="18" charset="0"/>
              </a:rPr>
              <a:t>は、二人か三人の間の関係や、友人関係や家族関係だけに留まらずその遙か先に及びます。</a:t>
            </a:r>
            <a:r>
              <a:rPr lang="en-US" altLang="ja-JP" sz="1200" b="0" i="0" dirty="0">
                <a:solidFill>
                  <a:srgbClr val="000000"/>
                </a:solidFill>
                <a:effectLst/>
                <a:latin typeface="Tahoma" panose="020B0604030504040204" pitchFamily="34" charset="0"/>
              </a:rPr>
              <a:t>civil</a:t>
            </a:r>
            <a:r>
              <a:rPr lang="ja-JP" altLang="en-US" sz="1200" kern="100" dirty="0">
                <a:latin typeface="游ゴシック" panose="020B0400000000000000" pitchFamily="50" charset="-128"/>
                <a:cs typeface="Times New Roman" panose="02020603050405020304" pitchFamily="18" charset="0"/>
              </a:rPr>
              <a:t>関係、政治関係にも及びます。（</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カトリック教会のカテキズム</a:t>
            </a:r>
            <a:r>
              <a:rPr lang="en-US" altLang="ja-JP" sz="1200" kern="100" dirty="0">
                <a:latin typeface="游ゴシック" panose="020B0400000000000000" pitchFamily="50" charset="-128"/>
                <a:cs typeface="Times New Roman" panose="02020603050405020304" pitchFamily="18" charset="0"/>
              </a:rPr>
              <a:t>』1907</a:t>
            </a:r>
            <a:r>
              <a:rPr lang="ja-JP" altLang="en-US" sz="1200" kern="100" dirty="0">
                <a:latin typeface="游ゴシック" panose="020B0400000000000000" pitchFamily="50" charset="-128"/>
                <a:cs typeface="Times New Roman" panose="02020603050405020304" pitchFamily="18" charset="0"/>
              </a:rPr>
              <a:t>－</a:t>
            </a:r>
            <a:r>
              <a:rPr lang="en-US" altLang="ja-JP" sz="1200" kern="100" dirty="0">
                <a:latin typeface="游ゴシック" panose="020B0400000000000000" pitchFamily="50" charset="-128"/>
                <a:cs typeface="Times New Roman" panose="02020603050405020304" pitchFamily="18" charset="0"/>
              </a:rPr>
              <a:t>1912</a:t>
            </a:r>
            <a:r>
              <a:rPr lang="ja-JP" altLang="en-US" sz="1200" kern="100" dirty="0">
                <a:latin typeface="游ゴシック" panose="020B0400000000000000" pitchFamily="50" charset="-128"/>
                <a:cs typeface="Times New Roman" panose="02020603050405020304" pitchFamily="18" charset="0"/>
              </a:rPr>
              <a:t>） そして、自然との関係も包み込みます</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（回勅</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ラウダ</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ト・シ</a:t>
            </a:r>
            <a:r>
              <a:rPr lang="en-US" altLang="ja-JP" sz="1200" kern="100" dirty="0">
                <a:latin typeface="游ゴシック" panose="020B0400000000000000" pitchFamily="50" charset="-128"/>
                <a:cs typeface="Times New Roman" panose="02020603050405020304" pitchFamily="18" charset="0"/>
              </a:rPr>
              <a:t>』231</a:t>
            </a:r>
            <a:r>
              <a:rPr lang="ja-JP" altLang="en-US" sz="1200" kern="100" dirty="0">
                <a:latin typeface="游ゴシック" panose="020B0400000000000000" pitchFamily="50" charset="-128"/>
                <a:cs typeface="Times New Roman" panose="02020603050405020304" pitchFamily="18" charset="0"/>
              </a:rPr>
              <a:t>） また私達は社会的、政治的な</a:t>
            </a:r>
            <a:r>
              <a:rPr lang="en-US" altLang="ja-JP" sz="1200" b="0" i="0" dirty="0">
                <a:solidFill>
                  <a:srgbClr val="000000"/>
                </a:solidFill>
                <a:effectLst/>
                <a:latin typeface="Tahoma" panose="020B0604030504040204" pitchFamily="34" charset="0"/>
                <a:hlinkClick r:id="rId7"/>
              </a:rPr>
              <a:t>beings</a:t>
            </a:r>
            <a:r>
              <a:rPr lang="ja-JP" altLang="en-US" sz="1200" kern="100" dirty="0">
                <a:latin typeface="游ゴシック" panose="020B0400000000000000" pitchFamily="50" charset="-128"/>
                <a:cs typeface="Times New Roman" panose="02020603050405020304" pitchFamily="18" charset="0"/>
              </a:rPr>
              <a:t>です。ですから、</a:t>
            </a:r>
            <a:r>
              <a:rPr lang="en-US" altLang="ja-JP" sz="1200" b="0" i="0" dirty="0">
                <a:solidFill>
                  <a:srgbClr val="000000"/>
                </a:solidFill>
                <a:effectLst/>
                <a:latin typeface="Tahoma" panose="020B0604030504040204" pitchFamily="34" charset="0"/>
              </a:rPr>
              <a:t> </a:t>
            </a:r>
            <a:r>
              <a:rPr lang="ja-JP" altLang="en-US" sz="1200" b="0" i="0" dirty="0">
                <a:solidFill>
                  <a:srgbClr val="000000"/>
                </a:solidFill>
                <a:effectLst/>
                <a:latin typeface="Tahoma" panose="020B0604030504040204" pitchFamily="34" charset="0"/>
              </a:rPr>
              <a:t>愛</a:t>
            </a:r>
            <a:r>
              <a:rPr lang="ja-JP" altLang="en-US" sz="1200" kern="100" dirty="0">
                <a:latin typeface="游ゴシック" panose="020B0400000000000000" pitchFamily="50" charset="-128"/>
                <a:cs typeface="Times New Roman" panose="02020603050405020304" pitchFamily="18" charset="0"/>
              </a:rPr>
              <a:t>の傑出した表現の一つは、とりわけ社会的、政治的であり、それは</a:t>
            </a:r>
            <a:r>
              <a:rPr lang="en-US" altLang="ja-JP" sz="1200" b="0" i="0" dirty="0">
                <a:solidFill>
                  <a:srgbClr val="000000"/>
                </a:solidFill>
                <a:effectLst/>
                <a:latin typeface="Tahoma" panose="020B0604030504040204" pitchFamily="34" charset="0"/>
                <a:hlinkClick r:id="rId8"/>
              </a:rPr>
              <a:t>human development</a:t>
            </a:r>
            <a:r>
              <a:rPr lang="ja-JP" altLang="en-US" sz="1200" kern="100" dirty="0">
                <a:latin typeface="游ゴシック" panose="020B0400000000000000" pitchFamily="50" charset="-128"/>
                <a:cs typeface="Times New Roman" panose="02020603050405020304" pitchFamily="18" charset="0"/>
              </a:rPr>
              <a:t>のため、そして、あらゆる危機に立ち向かうための決め手となります（同</a:t>
            </a:r>
            <a:r>
              <a:rPr lang="en-US" altLang="ja-JP" sz="1200" kern="100" dirty="0">
                <a:latin typeface="游ゴシック" panose="020B0400000000000000" pitchFamily="50" charset="-128"/>
                <a:cs typeface="Times New Roman" panose="02020603050405020304" pitchFamily="18" charset="0"/>
              </a:rPr>
              <a:t>231</a:t>
            </a:r>
            <a:r>
              <a:rPr lang="ja-JP" altLang="en-US" sz="1200" kern="100" dirty="0">
                <a:latin typeface="游ゴシック" panose="020B0400000000000000" pitchFamily="50" charset="-128"/>
                <a:cs typeface="Times New Roman" panose="02020603050405020304" pitchFamily="18" charset="0"/>
              </a:rPr>
              <a:t>）。</a:t>
            </a:r>
            <a:endParaRPr lang="en-US" altLang="ja-JP" sz="1200" kern="100" dirty="0">
              <a:latin typeface="游ゴシック" panose="020B0400000000000000" pitchFamily="50" charset="-128"/>
              <a:cs typeface="Times New Roman" panose="02020603050405020304" pitchFamily="18" charset="0"/>
            </a:endParaRPr>
          </a:p>
          <a:p>
            <a:pPr marL="0" indent="0" algn="just">
              <a:buNone/>
            </a:pPr>
            <a:r>
              <a:rPr lang="ja-JP" altLang="en-US" sz="1200" kern="100" dirty="0">
                <a:latin typeface="游ゴシック" panose="020B0400000000000000" pitchFamily="50" charset="-128"/>
                <a:cs typeface="Times New Roman" panose="02020603050405020304" pitchFamily="18" charset="0"/>
              </a:rPr>
              <a:t>愛が家族と友情を実り豊かにすることは周知の事実ですが、</a:t>
            </a:r>
            <a:r>
              <a:rPr lang="en-US" altLang="ja-JP" sz="1200" b="0" i="0" dirty="0">
                <a:solidFill>
                  <a:srgbClr val="000000"/>
                </a:solidFill>
                <a:effectLst/>
                <a:latin typeface="Tahoma" panose="020B0604030504040204" pitchFamily="34" charset="0"/>
              </a:rPr>
              <a:t> </a:t>
            </a:r>
            <a:r>
              <a:rPr lang="ja-JP" altLang="en-US" sz="1200" b="0" i="0" dirty="0">
                <a:solidFill>
                  <a:srgbClr val="000000"/>
                </a:solidFill>
                <a:effectLst/>
                <a:latin typeface="Tahoma" panose="020B0604030504040204" pitchFamily="34" charset="0"/>
              </a:rPr>
              <a:t>愛</a:t>
            </a:r>
            <a:r>
              <a:rPr lang="ja-JP" altLang="en-US" sz="1200" kern="100" dirty="0">
                <a:latin typeface="游ゴシック" panose="020B0400000000000000" pitchFamily="50" charset="-128"/>
                <a:cs typeface="Times New Roman" panose="02020603050405020304" pitchFamily="18" charset="0"/>
              </a:rPr>
              <a:t>は社会、文化、経済、政治における関係をも実り豊かにし、さらには、聖パウロ六世が</a:t>
            </a:r>
            <a:r>
              <a:rPr lang="ja-JP" altLang="en-US" sz="1200" kern="100" baseline="30000" dirty="0">
                <a:latin typeface="游ゴシック" panose="020B0400000000000000" pitchFamily="50" charset="-128"/>
                <a:cs typeface="Times New Roman" panose="02020603050405020304" pitchFamily="18" charset="0"/>
              </a:rPr>
              <a:t>（</a:t>
            </a:r>
            <a:r>
              <a:rPr lang="en-US" altLang="ja-JP" sz="1200" kern="100" baseline="30000" dirty="0">
                <a:latin typeface="游ゴシック" panose="020B0400000000000000" pitchFamily="50" charset="-128"/>
                <a:cs typeface="Times New Roman" panose="02020603050405020304" pitchFamily="18" charset="0"/>
              </a:rPr>
              <a:t>1</a:t>
            </a:r>
            <a:r>
              <a:rPr lang="ja-JP" altLang="en-US" sz="1200" kern="100" baseline="300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、そして聖ヨハネ・パウロ二世が好んで述べたように、</a:t>
            </a:r>
            <a:r>
              <a:rPr lang="en-US" altLang="ja-JP" sz="1200" b="0" i="0" dirty="0">
                <a:solidFill>
                  <a:srgbClr val="000000"/>
                </a:solidFill>
                <a:effectLst/>
                <a:latin typeface="Tahoma" panose="020B0604030504040204" pitchFamily="34" charset="0"/>
              </a:rPr>
              <a:t> </a:t>
            </a:r>
            <a:r>
              <a:rPr lang="ja-JP" altLang="en-US" sz="1200" b="0" i="0" dirty="0">
                <a:solidFill>
                  <a:srgbClr val="000000"/>
                </a:solidFill>
                <a:effectLst/>
                <a:latin typeface="Tahoma" panose="020B0604030504040204" pitchFamily="34" charset="0"/>
              </a:rPr>
              <a:t>愛</a:t>
            </a:r>
            <a:r>
              <a:rPr lang="ja-JP" altLang="en-US" sz="1200" kern="100" dirty="0">
                <a:latin typeface="游ゴシック" panose="020B0400000000000000" pitchFamily="50" charset="-128"/>
                <a:cs typeface="Times New Roman" panose="02020603050405020304" pitchFamily="18" charset="0"/>
              </a:rPr>
              <a:t>は私達に</a:t>
            </a:r>
            <a:r>
              <a:rPr lang="en-US" altLang="ja-JP" sz="1200" b="0" i="0" dirty="0">
                <a:solidFill>
                  <a:srgbClr val="000000"/>
                </a:solidFill>
                <a:effectLst/>
                <a:latin typeface="Tahoma" panose="020B0604030504040204" pitchFamily="34" charset="0"/>
              </a:rPr>
              <a:t>a “civilization of love”</a:t>
            </a:r>
            <a:r>
              <a:rPr lang="ja-JP" altLang="en-US" sz="1200" b="0" i="0" dirty="0">
                <a:solidFill>
                  <a:srgbClr val="000000"/>
                </a:solidFill>
                <a:effectLst/>
                <a:latin typeface="Tahoma" panose="020B0604030504040204" pitchFamily="34" charset="0"/>
              </a:rPr>
              <a:t>（愛による或る種の文明化）</a:t>
            </a:r>
            <a:r>
              <a:rPr lang="ja-JP" altLang="en-US" sz="1200" kern="100" dirty="0">
                <a:latin typeface="游ゴシック" panose="020B0400000000000000" pitchFamily="50" charset="-128"/>
                <a:cs typeface="Times New Roman" panose="02020603050405020304" pitchFamily="18" charset="0"/>
              </a:rPr>
              <a:t>をもたらします。このことを思い起こすのは意義深いことです。こうした</a:t>
            </a:r>
            <a:r>
              <a:rPr lang="en-US" altLang="ja-JP" sz="1200" b="0" i="0" dirty="0">
                <a:solidFill>
                  <a:srgbClr val="000000"/>
                </a:solidFill>
                <a:effectLst/>
                <a:latin typeface="Tahoma" panose="020B0604030504040204" pitchFamily="34" charset="0"/>
              </a:rPr>
              <a:t>inspiration</a:t>
            </a:r>
            <a:r>
              <a:rPr lang="ja-JP" altLang="en-US" sz="1200" kern="100" dirty="0">
                <a:latin typeface="游ゴシック" panose="020B0400000000000000" pitchFamily="50" charset="-128"/>
                <a:cs typeface="Times New Roman" panose="02020603050405020304" pitchFamily="18" charset="0"/>
              </a:rPr>
              <a:t>がなければ、自分勝手、無関心、使い捨て文化がはびこります。自分にとって好ましくない者、自分には愛せない者、社会で役に立たないと自分には見える者を見捨てる使い捨て文化がはびこります。</a:t>
            </a:r>
            <a:endParaRPr lang="en-US" altLang="ja-JP" sz="1200" kern="100" dirty="0">
              <a:latin typeface="游ゴシック" panose="020B0400000000000000" pitchFamily="50" charset="-128"/>
              <a:cs typeface="Times New Roman" panose="02020603050405020304" pitchFamily="18" charset="0"/>
            </a:endParaRPr>
          </a:p>
          <a:p>
            <a:pPr marL="0" indent="0" algn="just">
              <a:buNone/>
            </a:pPr>
            <a:r>
              <a:rPr lang="ja-JP" altLang="en-US" sz="1200" kern="100" dirty="0">
                <a:latin typeface="游ゴシック" panose="020B0400000000000000" pitchFamily="50" charset="-128"/>
                <a:cs typeface="Times New Roman" panose="02020603050405020304" pitchFamily="18" charset="0"/>
              </a:rPr>
              <a:t>私は先ほど入り口の所で或る夫婦に声をかけられました。「</a:t>
            </a:r>
            <a:r>
              <a:rPr lang="en-US" altLang="ja-JP" sz="1200" b="0" i="0" dirty="0">
                <a:solidFill>
                  <a:srgbClr val="000000"/>
                </a:solidFill>
                <a:effectLst/>
                <a:latin typeface="Tahoma" panose="020B0604030504040204" pitchFamily="34" charset="0"/>
              </a:rPr>
              <a:t>a disabled son</a:t>
            </a:r>
            <a:r>
              <a:rPr lang="ja-JP" altLang="en-US" sz="1200" kern="100" dirty="0">
                <a:latin typeface="游ゴシック" panose="020B0400000000000000" pitchFamily="50" charset="-128"/>
                <a:cs typeface="Times New Roman" panose="02020603050405020304" pitchFamily="18" charset="0"/>
              </a:rPr>
              <a:t>がいるので、私達のために祈ってください」。「息子さんは何歳ですか」と聞くと「年齢はかなり高いです」と答えました。「それであなた方は何を」と尋ねると「私達が付き添い、介助しています」と。この両親は人生をかけて</a:t>
            </a:r>
            <a:r>
              <a:rPr lang="en-US" altLang="ja-JP" sz="1200" b="0" i="0" dirty="0">
                <a:solidFill>
                  <a:srgbClr val="000000"/>
                </a:solidFill>
                <a:effectLst/>
                <a:latin typeface="Tahoma" panose="020B0604030504040204" pitchFamily="34" charset="0"/>
              </a:rPr>
              <a:t>that disabled son</a:t>
            </a:r>
            <a:r>
              <a:rPr lang="ja-JP" altLang="en-US" sz="1200" kern="100" dirty="0">
                <a:latin typeface="游ゴシック" panose="020B0400000000000000" pitchFamily="50" charset="-128"/>
                <a:cs typeface="Times New Roman" panose="02020603050405020304" pitchFamily="18" charset="0"/>
              </a:rPr>
              <a:t>のために尽しています。これこそ愛です。では先程触れた</a:t>
            </a:r>
            <a:r>
              <a:rPr lang="en-US" altLang="ja-JP" sz="1200" b="0" i="0" dirty="0">
                <a:solidFill>
                  <a:srgbClr val="000000"/>
                </a:solidFill>
                <a:effectLst/>
                <a:latin typeface="Tahoma" panose="020B0604030504040204" pitchFamily="34" charset="0"/>
              </a:rPr>
              <a:t>enemies</a:t>
            </a:r>
            <a:r>
              <a:rPr lang="ja-JP" altLang="en-US" sz="1200" b="0" i="0" dirty="0">
                <a:solidFill>
                  <a:srgbClr val="000000"/>
                </a:solidFill>
                <a:effectLst/>
                <a:latin typeface="Tahoma" panose="020B0604030504040204" pitchFamily="34" charset="0"/>
              </a:rPr>
              <a:t>はどうでしょう。</a:t>
            </a:r>
            <a:r>
              <a:rPr lang="ja-JP" altLang="en-US" sz="1200" kern="100" dirty="0">
                <a:latin typeface="游ゴシック" panose="020B0400000000000000" pitchFamily="50" charset="-128"/>
                <a:cs typeface="Times New Roman" panose="02020603050405020304" pitchFamily="18" charset="0"/>
              </a:rPr>
              <a:t>私達の意見に対立する政治的</a:t>
            </a:r>
            <a:r>
              <a:rPr lang="en-US" altLang="ja-JP" sz="1200" b="0" i="0" dirty="0">
                <a:solidFill>
                  <a:srgbClr val="000000"/>
                </a:solidFill>
                <a:effectLst/>
                <a:latin typeface="Tahoma" panose="020B0604030504040204" pitchFamily="34" charset="0"/>
              </a:rPr>
              <a:t>adversaries</a:t>
            </a:r>
            <a:r>
              <a:rPr lang="ja-JP" altLang="en-US" sz="1200" b="0" i="0" dirty="0">
                <a:solidFill>
                  <a:srgbClr val="000000"/>
                </a:solidFill>
                <a:effectLst/>
                <a:latin typeface="Tahoma" panose="020B0604030504040204" pitchFamily="34" charset="0"/>
              </a:rPr>
              <a:t>（サタン、敵対者）</a:t>
            </a:r>
            <a:r>
              <a:rPr lang="ja-JP" altLang="en-US" sz="1200" kern="100" dirty="0">
                <a:latin typeface="游ゴシック" panose="020B0400000000000000" pitchFamily="50" charset="-128"/>
                <a:cs typeface="Times New Roman" panose="02020603050405020304" pitchFamily="18" charset="0"/>
              </a:rPr>
              <a:t>は、</a:t>
            </a:r>
            <a:r>
              <a:rPr lang="en-US" altLang="ja-JP" sz="1200" b="0" i="0" dirty="0">
                <a:solidFill>
                  <a:srgbClr val="000000"/>
                </a:solidFill>
                <a:effectLst/>
                <a:latin typeface="Tahoma" panose="020B0604030504040204" pitchFamily="34" charset="0"/>
              </a:rPr>
              <a:t>politically and socially disabled</a:t>
            </a:r>
            <a:r>
              <a:rPr lang="ja-JP" altLang="en-US" sz="1200" b="0" i="0" dirty="0">
                <a:solidFill>
                  <a:srgbClr val="000000"/>
                </a:solidFill>
                <a:effectLst/>
                <a:latin typeface="Tahoma" panose="020B0604030504040204" pitchFamily="34" charset="0"/>
              </a:rPr>
              <a:t>に一見みえます。しかし</a:t>
            </a:r>
            <a:r>
              <a:rPr lang="ja-JP" altLang="en-US" sz="1200" kern="100" dirty="0">
                <a:latin typeface="游ゴシック" panose="020B0400000000000000" pitchFamily="50" charset="-128"/>
                <a:cs typeface="Times New Roman" panose="02020603050405020304" pitchFamily="18" charset="0"/>
              </a:rPr>
              <a:t>そう見えるにすぎません。そうであるか否かを知っているのは神のみです。私達は彼らを愛し、彼らと対話し、今お話ししているような愛による文明化、</a:t>
            </a:r>
            <a:r>
              <a:rPr lang="ja-JP" altLang="en-US" sz="1200" kern="100" dirty="0">
                <a:solidFill>
                  <a:srgbClr val="FF0000"/>
                </a:solidFill>
                <a:latin typeface="游ゴシック" panose="020B0400000000000000" pitchFamily="50" charset="-128"/>
                <a:cs typeface="Times New Roman" panose="02020603050405020304" pitchFamily="18" charset="0"/>
              </a:rPr>
              <a:t>全人類が一つに結ばれる政治的社会的文明化を行わなければなりません。</a:t>
            </a:r>
            <a:r>
              <a:rPr lang="ja-JP" altLang="en-US" sz="1200" kern="100" dirty="0">
                <a:latin typeface="游ゴシック" panose="020B0400000000000000" pitchFamily="50" charset="-128"/>
                <a:cs typeface="Times New Roman" panose="02020603050405020304" pitchFamily="18" charset="0"/>
              </a:rPr>
              <a:t>結局これら全てが、戦争、分裂、ねたみ、内輪もめとは逆のものです。包摂的愛とは、社会的であり家族的であり政治的であり</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。愛は全てに及ぶのです！</a:t>
            </a:r>
            <a:endParaRPr lang="en-US" altLang="ja-JP" sz="1200" kern="100" dirty="0">
              <a:latin typeface="游ゴシック" panose="020B0400000000000000" pitchFamily="50" charset="-128"/>
              <a:cs typeface="Times New Roman" panose="02020603050405020304" pitchFamily="18" charset="0"/>
            </a:endParaRPr>
          </a:p>
          <a:p>
            <a:pPr marL="0" indent="0" algn="just">
              <a:buNone/>
            </a:pPr>
            <a:r>
              <a:rPr lang="en-US" altLang="ja-JP" sz="1200" b="0" i="0" dirty="0">
                <a:solidFill>
                  <a:srgbClr val="000000"/>
                </a:solidFill>
                <a:effectLst/>
                <a:latin typeface="Tahoma" panose="020B0604030504040204" pitchFamily="34" charset="0"/>
              </a:rPr>
              <a:t>each person</a:t>
            </a:r>
            <a:r>
              <a:rPr lang="ja-JP" altLang="en-US" sz="1200" b="0" i="0" dirty="0">
                <a:solidFill>
                  <a:srgbClr val="000000"/>
                </a:solidFill>
                <a:effectLst/>
                <a:latin typeface="Tahoma" panose="020B0604030504040204" pitchFamily="34" charset="0"/>
              </a:rPr>
              <a:t>（</a:t>
            </a:r>
            <a:r>
              <a:rPr lang="ja-JP" altLang="en-US" sz="1200" kern="100" dirty="0">
                <a:latin typeface="游ゴシック" panose="020B0400000000000000" pitchFamily="50" charset="-128"/>
                <a:cs typeface="Times New Roman" panose="02020603050405020304" pitchFamily="18" charset="0"/>
              </a:rPr>
              <a:t>各ペルソナ）の</a:t>
            </a:r>
            <a:r>
              <a:rPr lang="en-US" altLang="ja-JP" sz="1200" b="0" i="0" dirty="0">
                <a:solidFill>
                  <a:srgbClr val="000000"/>
                </a:solidFill>
                <a:effectLst/>
                <a:latin typeface="Tahoma" panose="020B0604030504040204" pitchFamily="34" charset="0"/>
              </a:rPr>
              <a:t>true good</a:t>
            </a:r>
            <a:r>
              <a:rPr lang="ja-JP" altLang="en-US" sz="1200" kern="100" dirty="0">
                <a:latin typeface="游ゴシック" panose="020B0400000000000000" pitchFamily="50" charset="-128"/>
                <a:cs typeface="Times New Roman" panose="02020603050405020304" pitchFamily="18" charset="0"/>
              </a:rPr>
              <a:t>はその個人だけの</a:t>
            </a:r>
            <a:r>
              <a:rPr lang="en-US" altLang="ja-JP" sz="1200" b="0" i="0" dirty="0">
                <a:solidFill>
                  <a:srgbClr val="000000"/>
                </a:solidFill>
                <a:effectLst/>
                <a:latin typeface="Tahoma" panose="020B0604030504040204" pitchFamily="34" charset="0"/>
              </a:rPr>
              <a:t>good</a:t>
            </a:r>
            <a:r>
              <a:rPr lang="ja-JP" altLang="en-US" sz="1200" kern="100" dirty="0">
                <a:latin typeface="游ゴシック" panose="020B0400000000000000" pitchFamily="50" charset="-128"/>
                <a:cs typeface="Times New Roman" panose="02020603050405020304" pitchFamily="18" charset="0"/>
              </a:rPr>
              <a:t>ではなく</a:t>
            </a:r>
            <a:r>
              <a:rPr lang="en-US" altLang="ja-JP" sz="1200" b="0" i="0" dirty="0">
                <a:solidFill>
                  <a:srgbClr val="000000"/>
                </a:solidFill>
                <a:effectLst/>
                <a:latin typeface="Tahoma" panose="020B0604030504040204" pitchFamily="34" charset="0"/>
              </a:rPr>
              <a:t> a common good</a:t>
            </a:r>
            <a:r>
              <a:rPr lang="ja-JP" altLang="en-US" sz="1200" kern="100" dirty="0">
                <a:latin typeface="游ゴシック" panose="020B0400000000000000" pitchFamily="50" charset="-128"/>
                <a:cs typeface="Times New Roman" panose="02020603050405020304" pitchFamily="18" charset="0"/>
              </a:rPr>
              <a:t>であり、逆も真なり、</a:t>
            </a:r>
            <a:r>
              <a:rPr lang="en-US" altLang="ja-JP" sz="1200" b="0" i="0" dirty="0">
                <a:solidFill>
                  <a:srgbClr val="000000"/>
                </a:solidFill>
                <a:effectLst/>
                <a:latin typeface="Tahoma" panose="020B0604030504040204" pitchFamily="34" charset="0"/>
              </a:rPr>
              <a:t> the common good</a:t>
            </a:r>
            <a:r>
              <a:rPr lang="ja-JP" altLang="en-US" sz="1200" kern="100" dirty="0">
                <a:latin typeface="游ゴシック" panose="020B0400000000000000" pitchFamily="50" charset="-128"/>
                <a:cs typeface="Times New Roman" panose="02020603050405020304" pitchFamily="18" charset="0"/>
              </a:rPr>
              <a:t>は</a:t>
            </a:r>
            <a:r>
              <a:rPr lang="en-US" altLang="ja-JP" sz="1200" b="0" i="0" dirty="0">
                <a:solidFill>
                  <a:srgbClr val="000000"/>
                </a:solidFill>
                <a:effectLst/>
                <a:latin typeface="Tahoma" panose="020B0604030504040204" pitchFamily="34" charset="0"/>
              </a:rPr>
              <a:t> the person</a:t>
            </a:r>
            <a:r>
              <a:rPr lang="ja-JP" altLang="en-US" sz="1200" kern="100" dirty="0">
                <a:latin typeface="游ゴシック" panose="020B0400000000000000" pitchFamily="50" charset="-128"/>
                <a:cs typeface="Times New Roman" panose="02020603050405020304" pitchFamily="18" charset="0"/>
              </a:rPr>
              <a:t>にとっての</a:t>
            </a:r>
            <a:r>
              <a:rPr lang="en-US" altLang="ja-JP" sz="1200" b="0" i="0" dirty="0">
                <a:solidFill>
                  <a:srgbClr val="000000"/>
                </a:solidFill>
                <a:effectLst/>
                <a:latin typeface="Tahoma" panose="020B0604030504040204" pitchFamily="34" charset="0"/>
              </a:rPr>
              <a:t>a true good</a:t>
            </a:r>
            <a:r>
              <a:rPr lang="ja-JP" altLang="en-US" sz="1200" kern="100" dirty="0">
                <a:latin typeface="游ゴシック" panose="020B0400000000000000" pitchFamily="50" charset="-128"/>
                <a:cs typeface="Times New Roman" panose="02020603050405020304" pitchFamily="18" charset="0"/>
              </a:rPr>
              <a:t>です。（</a:t>
            </a:r>
            <a:r>
              <a:rPr lang="en-US"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カトリック教会のカテキズム</a:t>
            </a:r>
            <a:r>
              <a:rPr lang="en-US" altLang="ja-JP" sz="1200" kern="100" dirty="0">
                <a:latin typeface="游ゴシック" panose="020B0400000000000000" pitchFamily="50" charset="-128"/>
                <a:cs typeface="Times New Roman" panose="02020603050405020304" pitchFamily="18" charset="0"/>
              </a:rPr>
              <a:t>』1905</a:t>
            </a:r>
            <a:r>
              <a:rPr lang="ja-JP" altLang="en-US" sz="1200" kern="100" dirty="0">
                <a:latin typeface="游ゴシック" panose="020B0400000000000000" pitchFamily="50" charset="-128"/>
                <a:cs typeface="Times New Roman" panose="02020603050405020304" pitchFamily="18" charset="0"/>
              </a:rPr>
              <a:t>－</a:t>
            </a:r>
            <a:r>
              <a:rPr lang="en-US" altLang="ja-JP" sz="1200" kern="100" dirty="0">
                <a:latin typeface="游ゴシック" panose="020B0400000000000000" pitchFamily="50" charset="-128"/>
                <a:cs typeface="Times New Roman" panose="02020603050405020304" pitchFamily="18" charset="0"/>
              </a:rPr>
              <a:t>1906</a:t>
            </a:r>
            <a:r>
              <a:rPr lang="ja-JP" altLang="en-US" sz="1200" kern="100" dirty="0">
                <a:latin typeface="游ゴシック" panose="020B0400000000000000" pitchFamily="50" charset="-128"/>
                <a:cs typeface="Times New Roman" panose="02020603050405020304" pitchFamily="18" charset="0"/>
              </a:rPr>
              <a:t>）　このことを新型コロナウイルスは示しました。自分自身の</a:t>
            </a:r>
            <a:r>
              <a:rPr lang="en-US" altLang="ja-JP" sz="1200" b="0" i="0" dirty="0">
                <a:solidFill>
                  <a:srgbClr val="000000"/>
                </a:solidFill>
                <a:effectLst/>
                <a:latin typeface="Tahoma" panose="020B0604030504040204" pitchFamily="34" charset="0"/>
              </a:rPr>
              <a:t>good</a:t>
            </a:r>
            <a:r>
              <a:rPr lang="ja-JP" altLang="en-US" sz="1200" kern="100" dirty="0">
                <a:latin typeface="游ゴシック" panose="020B0400000000000000" pitchFamily="50" charset="-128"/>
                <a:cs typeface="Times New Roman" panose="02020603050405020304" pitchFamily="18" charset="0"/>
              </a:rPr>
              <a:t>だけを求めるなら、その</a:t>
            </a:r>
            <a:r>
              <a:rPr lang="en-US" altLang="ja-JP" sz="1200" b="0" i="0" dirty="0">
                <a:solidFill>
                  <a:srgbClr val="000000"/>
                </a:solidFill>
                <a:effectLst/>
                <a:latin typeface="Tahoma" panose="020B0604030504040204" pitchFamily="34" charset="0"/>
              </a:rPr>
              <a:t>person</a:t>
            </a:r>
            <a:r>
              <a:rPr lang="ja-JP" altLang="en-US" sz="1200" kern="100" dirty="0">
                <a:latin typeface="游ゴシック" panose="020B0400000000000000" pitchFamily="50" charset="-128"/>
                <a:cs typeface="Times New Roman" panose="02020603050405020304" pitchFamily="18" charset="0"/>
              </a:rPr>
              <a:t>は利己主義者です。そうせずに、自分自身の</a:t>
            </a:r>
            <a:r>
              <a:rPr lang="en-US" altLang="ja-JP" sz="1200" b="0" i="0" dirty="0">
                <a:solidFill>
                  <a:srgbClr val="000000"/>
                </a:solidFill>
                <a:effectLst/>
                <a:latin typeface="Tahoma" panose="020B0604030504040204" pitchFamily="34" charset="0"/>
              </a:rPr>
              <a:t>good</a:t>
            </a:r>
            <a:r>
              <a:rPr lang="ja-JP" altLang="en-US" sz="1200" kern="100" dirty="0">
                <a:latin typeface="游ゴシック" panose="020B0400000000000000" pitchFamily="50" charset="-128"/>
                <a:cs typeface="Times New Roman" panose="02020603050405020304" pitchFamily="18" charset="0"/>
              </a:rPr>
              <a:t>を</a:t>
            </a:r>
            <a:r>
              <a:rPr lang="en-US" altLang="ja-JP" sz="1200" b="0" i="0" dirty="0">
                <a:solidFill>
                  <a:srgbClr val="000000"/>
                </a:solidFill>
                <a:effectLst/>
                <a:latin typeface="Tahoma" panose="020B0604030504040204" pitchFamily="34" charset="0"/>
              </a:rPr>
              <a:t>everyone</a:t>
            </a:r>
            <a:r>
              <a:rPr lang="ja-JP" altLang="en-US" sz="1200" kern="100" dirty="0">
                <a:latin typeface="游ゴシック" panose="020B0400000000000000" pitchFamily="50" charset="-128"/>
                <a:cs typeface="Times New Roman" panose="02020603050405020304" pitchFamily="18" charset="0"/>
              </a:rPr>
              <a:t>に向けて開き分かち合う</a:t>
            </a:r>
            <a:r>
              <a:rPr lang="en-US" altLang="ja-JP" sz="1200" b="0" i="0" dirty="0">
                <a:solidFill>
                  <a:srgbClr val="000000"/>
                </a:solidFill>
                <a:effectLst/>
                <a:latin typeface="Tahoma" panose="020B0604030504040204" pitchFamily="34" charset="0"/>
              </a:rPr>
              <a:t>a person</a:t>
            </a:r>
            <a:r>
              <a:rPr lang="ja-JP" altLang="en-US" sz="1200" kern="100" dirty="0">
                <a:latin typeface="游ゴシック" panose="020B0400000000000000" pitchFamily="50" charset="-128"/>
                <a:cs typeface="Times New Roman" panose="02020603050405020304" pitchFamily="18" charset="0"/>
              </a:rPr>
              <a:t>は、</a:t>
            </a:r>
            <a:r>
              <a:rPr lang="en-US" altLang="ja-JP" sz="1200" b="0" i="0" dirty="0">
                <a:solidFill>
                  <a:srgbClr val="000000"/>
                </a:solidFill>
                <a:effectLst/>
                <a:latin typeface="Tahoma" panose="020B0604030504040204" pitchFamily="34" charset="0"/>
              </a:rPr>
              <a:t>a person</a:t>
            </a:r>
            <a:r>
              <a:rPr lang="ja-JP" altLang="en-US" sz="1200" kern="100" dirty="0">
                <a:latin typeface="游ゴシック" panose="020B0400000000000000" pitchFamily="50" charset="-128"/>
                <a:cs typeface="Times New Roman" panose="02020603050405020304" pitchFamily="18" charset="0"/>
              </a:rPr>
              <a:t>を超えます。</a:t>
            </a:r>
            <a:r>
              <a:rPr lang="en-US" altLang="ja-JP" sz="1200" b="0" i="0" dirty="0">
                <a:solidFill>
                  <a:srgbClr val="000000"/>
                </a:solidFill>
                <a:effectLst/>
                <a:latin typeface="Tahoma" panose="020B0604030504040204" pitchFamily="34" charset="0"/>
              </a:rPr>
              <a:t>health</a:t>
            </a:r>
            <a:r>
              <a:rPr lang="ja-JP" altLang="en-US" sz="1200" kern="100" dirty="0">
                <a:latin typeface="游ゴシック" panose="020B0400000000000000" pitchFamily="50" charset="-128"/>
                <a:cs typeface="Times New Roman" panose="02020603050405020304" pitchFamily="18" charset="0"/>
              </a:rPr>
              <a:t>は個人の</a:t>
            </a:r>
            <a:r>
              <a:rPr lang="en-US" altLang="ja-JP" sz="1200" b="0" i="0" dirty="0">
                <a:solidFill>
                  <a:srgbClr val="000000"/>
                </a:solidFill>
                <a:effectLst/>
                <a:latin typeface="Tahoma" panose="020B0604030504040204" pitchFamily="34" charset="0"/>
              </a:rPr>
              <a:t>good</a:t>
            </a:r>
            <a:r>
              <a:rPr lang="ja-JP" altLang="en-US" sz="1200" kern="100" dirty="0">
                <a:latin typeface="游ゴシック" panose="020B0400000000000000" pitchFamily="50" charset="-128"/>
                <a:cs typeface="Times New Roman" panose="02020603050405020304" pitchFamily="18" charset="0"/>
              </a:rPr>
              <a:t>であるだけなく</a:t>
            </a:r>
            <a:r>
              <a:rPr lang="en-US" altLang="ja-JP" sz="1200" b="0" i="0" dirty="0">
                <a:solidFill>
                  <a:srgbClr val="000000"/>
                </a:solidFill>
                <a:effectLst/>
                <a:latin typeface="Tahoma" panose="020B0604030504040204" pitchFamily="34" charset="0"/>
              </a:rPr>
              <a:t>a public good</a:t>
            </a:r>
            <a:r>
              <a:rPr lang="ja-JP" altLang="en-US" sz="1200" kern="100" dirty="0">
                <a:latin typeface="游ゴシック" panose="020B0400000000000000" pitchFamily="50" charset="-128"/>
                <a:cs typeface="Times New Roman" panose="02020603050405020304" pitchFamily="18" charset="0"/>
              </a:rPr>
              <a:t>でもあります。</a:t>
            </a:r>
            <a:r>
              <a:rPr lang="en-US" altLang="ja-JP" sz="1200" b="0" i="0" dirty="0">
                <a:solidFill>
                  <a:srgbClr val="000000"/>
                </a:solidFill>
                <a:effectLst/>
                <a:latin typeface="Tahoma" panose="020B0604030504040204" pitchFamily="34" charset="0"/>
              </a:rPr>
              <a:t>healthy</a:t>
            </a:r>
            <a:r>
              <a:rPr lang="ja-JP" altLang="en-US" sz="1200" kern="100" dirty="0">
                <a:latin typeface="游ゴシック" panose="020B0400000000000000" pitchFamily="50" charset="-128"/>
                <a:cs typeface="Times New Roman" panose="02020603050405020304" pitchFamily="18" charset="0"/>
              </a:rPr>
              <a:t>な社会は、</a:t>
            </a:r>
            <a:r>
              <a:rPr lang="en-US" altLang="ja-JP" sz="1200" b="0" i="0" dirty="0">
                <a:solidFill>
                  <a:srgbClr val="000000"/>
                </a:solidFill>
                <a:effectLst/>
                <a:latin typeface="Tahoma" panose="020B0604030504040204" pitchFamily="34" charset="0"/>
              </a:rPr>
              <a:t>everyone</a:t>
            </a:r>
            <a:r>
              <a:rPr lang="ja-JP" altLang="en-US" sz="1200" kern="100" dirty="0">
                <a:latin typeface="游ゴシック" panose="020B0400000000000000" pitchFamily="50" charset="-128"/>
                <a:cs typeface="Times New Roman" panose="02020603050405020304" pitchFamily="18" charset="0"/>
              </a:rPr>
              <a:t>の</a:t>
            </a:r>
            <a:r>
              <a:rPr lang="en-US" altLang="ja-JP" sz="1200" b="0" i="0" dirty="0">
                <a:solidFill>
                  <a:srgbClr val="000000"/>
                </a:solidFill>
                <a:effectLst/>
                <a:latin typeface="Tahoma" panose="020B0604030504040204" pitchFamily="34" charset="0"/>
              </a:rPr>
              <a:t>health</a:t>
            </a:r>
            <a:r>
              <a:rPr lang="ja-JP" altLang="en-US" sz="1200" kern="100" dirty="0">
                <a:latin typeface="游ゴシック" panose="020B0400000000000000" pitchFamily="50" charset="-128"/>
                <a:cs typeface="Times New Roman" panose="02020603050405020304" pitchFamily="18" charset="0"/>
              </a:rPr>
              <a:t>に心を配る</a:t>
            </a:r>
            <a:r>
              <a:rPr lang="en-US" altLang="ja-JP" sz="1200" b="0" i="0" dirty="0">
                <a:solidFill>
                  <a:srgbClr val="000000"/>
                </a:solidFill>
                <a:effectLst/>
                <a:latin typeface="Tahoma" panose="020B0604030504040204" pitchFamily="34" charset="0"/>
              </a:rPr>
              <a:t>one</a:t>
            </a:r>
            <a:r>
              <a:rPr lang="ja-JP" altLang="en-US" sz="1200" b="0" i="0" dirty="0">
                <a:solidFill>
                  <a:srgbClr val="000000"/>
                </a:solidFill>
                <a:effectLst/>
                <a:latin typeface="Tahoma" panose="020B0604030504040204" pitchFamily="34" charset="0"/>
              </a:rPr>
              <a:t>（霊的存在）です。</a:t>
            </a:r>
            <a:endParaRPr lang="ja-JP" altLang="en-US" sz="1200" kern="100" dirty="0">
              <a:latin typeface="游ゴシック" panose="020B0400000000000000" pitchFamily="50" charset="-128"/>
              <a:cs typeface="Times New Roman" panose="02020603050405020304" pitchFamily="18" charset="0"/>
            </a:endParaRP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7</a:t>
            </a:fld>
            <a:endParaRPr kumimoji="1" lang="ja-JP" altLang="en-US" dirty="0"/>
          </a:p>
        </p:txBody>
      </p:sp>
    </p:spTree>
    <p:extLst>
      <p:ext uri="{BB962C8B-B14F-4D97-AF65-F5344CB8AC3E}">
        <p14:creationId xmlns:p14="http://schemas.microsoft.com/office/powerpoint/2010/main" val="7340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209439"/>
            <a:ext cx="9144000" cy="437966"/>
          </a:xfrm>
        </p:spPr>
        <p:txBody>
          <a:bodyPr>
            <a:noAutofit/>
          </a:bodyPr>
          <a:lstStyle/>
          <a:p>
            <a:pPr algn="ctr"/>
            <a:r>
              <a:rPr lang="ja-JP" altLang="en-US" sz="1400" b="1" dirty="0"/>
              <a:t>愛は種々の社会構造を生み出します。競争でなく共有するよう私達を促す社会構造、</a:t>
            </a:r>
            <a:br>
              <a:rPr lang="en-US" altLang="ja-JP" sz="1400" b="1" dirty="0"/>
            </a:br>
            <a:r>
              <a:rPr lang="ja-JP" altLang="en-US" sz="1400" b="1" dirty="0"/>
              <a:t>最も弱い立場にある人を排斥するのでなく包摂することができる社会構造、</a:t>
            </a:r>
            <a:br>
              <a:rPr lang="en-US" altLang="ja-JP" sz="1400" b="1" dirty="0"/>
            </a:br>
            <a:r>
              <a:rPr lang="ja-JP" altLang="en-US" sz="1400" b="1" dirty="0"/>
              <a:t>人間性の中の最も悪い面でなく最も良い面を表せるよう私達を助けてくれる社会構造、</a:t>
            </a:r>
            <a:br>
              <a:rPr lang="en-US" altLang="ja-JP" sz="1400" b="1" dirty="0"/>
            </a:br>
            <a:r>
              <a:rPr lang="ja-JP" altLang="en-US" sz="1400" b="1" dirty="0"/>
              <a:t>これらを生み出します。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828846"/>
            <a:ext cx="4443884" cy="4745155"/>
          </a:xfrm>
        </p:spPr>
        <p:txBody>
          <a:bodyPr>
            <a:noAutofit/>
          </a:bodyPr>
          <a:lstStyle/>
          <a:p>
            <a:pPr marL="0" indent="0" algn="just">
              <a:buNone/>
            </a:pPr>
            <a:r>
              <a:rPr lang="en-US" altLang="ja-JP" sz="1200" b="0" i="0" dirty="0">
                <a:solidFill>
                  <a:srgbClr val="000000"/>
                </a:solidFill>
                <a:effectLst/>
                <a:latin typeface="Tahoma" panose="020B0604030504040204" pitchFamily="34" charset="0"/>
              </a:rPr>
              <a:t>A virus that does not recognize barriers, borders, or cultural or political distinctions must be faced with a love without barriers, borders or distinctions. </a:t>
            </a:r>
            <a:r>
              <a:rPr lang="en-US" altLang="ja-JP" sz="1200" b="0" i="0" dirty="0">
                <a:solidFill>
                  <a:srgbClr val="FF0000"/>
                </a:solidFill>
                <a:effectLst/>
                <a:latin typeface="Tahoma" panose="020B0604030504040204" pitchFamily="34" charset="0"/>
              </a:rPr>
              <a:t>This love can generate social structures that encourage us to share rather than to compete, that allow us to include the most vulnerable and not to cast them aside, and that help us to express the best in our human nature and not the worst. </a:t>
            </a:r>
            <a:r>
              <a:rPr lang="en-US" altLang="ja-JP" sz="1200" b="0" i="0" dirty="0">
                <a:solidFill>
                  <a:srgbClr val="000000"/>
                </a:solidFill>
                <a:effectLst/>
                <a:latin typeface="Tahoma" panose="020B0604030504040204" pitchFamily="34" charset="0"/>
              </a:rPr>
              <a:t>True love does not know the throw-away culture, it does not know what it is. In fact, when we love and generate creativity, when we generate trust and solidarity, it is then that concrete initiatives for the common good emerge.</a:t>
            </a:r>
            <a:r>
              <a:rPr lang="en-US" altLang="ja-JP" sz="1200" b="0" i="0" dirty="0">
                <a:solidFill>
                  <a:srgbClr val="663300"/>
                </a:solidFill>
                <a:effectLst/>
                <a:latin typeface="Tahoma" panose="020B0604030504040204" pitchFamily="34" charset="0"/>
                <a:hlinkClick r:id="rId3"/>
              </a:rPr>
              <a:t>[2]</a:t>
            </a:r>
            <a:endParaRPr lang="en-US" altLang="ja-JP" sz="1200" b="0" i="0" dirty="0">
              <a:solidFill>
                <a:srgbClr val="000000"/>
              </a:solidFill>
              <a:effectLst/>
              <a:latin typeface="Tahoma" panose="020B0604030504040204" pitchFamily="34" charset="0"/>
            </a:endParaRPr>
          </a:p>
          <a:p>
            <a:pPr marL="0" indent="0" algn="just">
              <a:buNone/>
            </a:pPr>
            <a:r>
              <a:rPr lang="en-US" altLang="ja-JP" sz="1200" b="0" i="0" dirty="0">
                <a:solidFill>
                  <a:srgbClr val="000000"/>
                </a:solidFill>
                <a:effectLst/>
                <a:latin typeface="Tahoma" panose="020B0604030504040204" pitchFamily="34" charset="0"/>
              </a:rPr>
              <a:t>And this is true at both the level of the smallest and largest communities, as well as at the international level. What is done in the family, what is done in the </a:t>
            </a:r>
            <a:r>
              <a:rPr lang="en-US" altLang="ja-JP" sz="1200" b="0" i="0" dirty="0" err="1">
                <a:solidFill>
                  <a:srgbClr val="000000"/>
                </a:solidFill>
                <a:effectLst/>
                <a:latin typeface="Tahoma" panose="020B0604030504040204" pitchFamily="34" charset="0"/>
              </a:rPr>
              <a:t>neighbourhood</a:t>
            </a:r>
            <a:r>
              <a:rPr lang="en-US" altLang="ja-JP" sz="1200" b="0" i="0" dirty="0">
                <a:solidFill>
                  <a:srgbClr val="000000"/>
                </a:solidFill>
                <a:effectLst/>
                <a:latin typeface="Tahoma" panose="020B0604030504040204" pitchFamily="34" charset="0"/>
              </a:rPr>
              <a:t>, what is done in the village, what is done in the large cities and internationally is the same; it is the same seed that grows and bears fruit. If you in your family, in your </a:t>
            </a:r>
            <a:r>
              <a:rPr lang="en-US" altLang="ja-JP" sz="1200" b="0" i="0" dirty="0" err="1">
                <a:solidFill>
                  <a:srgbClr val="000000"/>
                </a:solidFill>
                <a:effectLst/>
                <a:latin typeface="Tahoma" panose="020B0604030504040204" pitchFamily="34" charset="0"/>
              </a:rPr>
              <a:t>neighbourhood</a:t>
            </a:r>
            <a:r>
              <a:rPr lang="en-US" altLang="ja-JP" sz="1200" b="0" i="0" dirty="0">
                <a:solidFill>
                  <a:srgbClr val="000000"/>
                </a:solidFill>
                <a:effectLst/>
                <a:latin typeface="Tahoma" panose="020B0604030504040204" pitchFamily="34" charset="0"/>
              </a:rPr>
              <a:t> start out with envy, with fights, there will be “war” in the end. Instead, if you start out with love, sharing love, forgiveness, there will be love and forgiveness for everyone.</a:t>
            </a:r>
          </a:p>
          <a:p>
            <a:pPr marL="0" indent="0" algn="just">
              <a:buNone/>
            </a:pPr>
            <a:r>
              <a:rPr lang="en-US" altLang="ja-JP" sz="1200" b="0" i="0" dirty="0">
                <a:solidFill>
                  <a:srgbClr val="000000"/>
                </a:solidFill>
                <a:effectLst/>
                <a:latin typeface="Tahoma" panose="020B0604030504040204" pitchFamily="34" charset="0"/>
              </a:rPr>
              <a:t>Conversely, if the solutions for the pandemic bear the imprint of egoism, whether it be by persons, businesses or nations, we may perhaps emerge from the coronavirus crisis, but certainly not from the human and social crisis that the virus has brought to light and exacerbated. Therefore, be careful not to build on sand (cf. </a:t>
            </a:r>
            <a:r>
              <a:rPr lang="en-US" altLang="ja-JP" sz="1200" b="0" i="1" dirty="0">
                <a:solidFill>
                  <a:srgbClr val="000000"/>
                </a:solidFill>
                <a:effectLst/>
                <a:latin typeface="Tahoma" panose="020B0604030504040204" pitchFamily="34" charset="0"/>
              </a:rPr>
              <a:t>Mt</a:t>
            </a:r>
            <a:r>
              <a:rPr lang="en-US" altLang="ja-JP" sz="1200" b="0" i="0" dirty="0">
                <a:solidFill>
                  <a:srgbClr val="000000"/>
                </a:solidFill>
                <a:effectLst/>
                <a:latin typeface="Tahoma" panose="020B0604030504040204" pitchFamily="34" charset="0"/>
              </a:rPr>
              <a:t> 7:21-27)! To build a healthy, inclusive, just and peaceful society we must do so on the rock of the common good.</a:t>
            </a:r>
            <a:r>
              <a:rPr lang="en-US" altLang="ja-JP" sz="1200" b="0" i="0" dirty="0">
                <a:solidFill>
                  <a:srgbClr val="663300"/>
                </a:solidFill>
                <a:effectLst/>
                <a:latin typeface="Tahoma" panose="020B0604030504040204" pitchFamily="34" charset="0"/>
                <a:hlinkClick r:id="rId4"/>
              </a:rPr>
              <a:t>[3]</a:t>
            </a:r>
            <a:r>
              <a:rPr lang="en-US" altLang="ja-JP" sz="1200" b="0" i="0" dirty="0">
                <a:solidFill>
                  <a:srgbClr val="000000"/>
                </a:solidFill>
                <a:effectLst/>
                <a:latin typeface="Tahoma" panose="020B0604030504040204" pitchFamily="34" charset="0"/>
              </a:rPr>
              <a:t> The common good is a rock. And this is everyone’s task, not only that of a few specialists. Saint Thomas Aquinas used to say that the promotion of the common good is a duty of justice that falls on each citizen. Every citizen is responsible for the common good. And for Christians, it is also a mission. As Saint Ignatius of Loyola taught, to direct our daily efforts toward the common good is a way of receiving and spreading God’s glory.</a:t>
            </a: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427554" y="828846"/>
            <a:ext cx="4716446" cy="6243367"/>
          </a:xfrm>
        </p:spPr>
        <p:txBody>
          <a:bodyPr>
            <a:noAutofit/>
          </a:bodyPr>
          <a:lstStyle/>
          <a:p>
            <a:pPr marL="0" indent="0" algn="just">
              <a:lnSpc>
                <a:spcPct val="100000"/>
              </a:lnSpc>
              <a:buNone/>
            </a:pPr>
            <a:r>
              <a:rPr lang="ja-JP" altLang="en-US" sz="1200" kern="100" dirty="0">
                <a:latin typeface="游ゴシック" panose="020B0400000000000000" pitchFamily="50" charset="-128"/>
                <a:cs typeface="Times New Roman" panose="02020603050405020304" pitchFamily="18" charset="0"/>
              </a:rPr>
              <a:t>ウイルスは壁</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も国境も文化的政治的な違いも区別しません。ですから、壁も国境も差別もない愛でウイルスに立ち向かうべきです。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この時、愛は種々の社会構造を生み出します。競争でなく共有するよう私達を促す社会構造、最も弱い立場にある人を排斥するのでなく包摂することができる社会構造、人間性の中の最も悪い面でなく最も良い面を表せるよう私達を助けてくれる社会構造、これらを生み出し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真の愛は使い捨て文化を知りませんし、そもそもそれが何であるか知りません。私達が愛し、創造力を働かせ、</a:t>
            </a:r>
            <a:r>
              <a:rPr lang="en-US" altLang="ja-JP" sz="1200" b="0" i="0" dirty="0">
                <a:solidFill>
                  <a:srgbClr val="000000"/>
                </a:solidFill>
                <a:effectLst/>
                <a:latin typeface="Tahoma" panose="020B0604030504040204" pitchFamily="34" charset="0"/>
              </a:rPr>
              <a:t> trust and solidarity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を生み出すとき、その時こそ、共通善のための具体的な</a:t>
            </a:r>
            <a:r>
              <a:rPr lang="en-US" altLang="ja-JP" sz="1200" b="0" i="0" dirty="0">
                <a:solidFill>
                  <a:srgbClr val="000000"/>
                </a:solidFill>
                <a:effectLst/>
                <a:latin typeface="Tahoma" panose="020B0604030504040204" pitchFamily="34" charset="0"/>
              </a:rPr>
              <a:t>initiatives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（自発行動計画）が明らかに</a:t>
            </a:r>
            <a:r>
              <a:rPr lang="ja-JP" altLang="en-US" sz="1200" kern="100" dirty="0">
                <a:latin typeface="游ゴシック" panose="020B0400000000000000" pitchFamily="50" charset="-128"/>
                <a:cs typeface="Times New Roman" panose="02020603050405020304" pitchFamily="18" charset="0"/>
              </a:rPr>
              <a:t>なります。</a:t>
            </a:r>
            <a:r>
              <a:rPr lang="en-US" altLang="ja-JP" sz="1200" kern="100" baseline="300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ct val="1000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この自発行動計画は、大小さまざまな</a:t>
            </a:r>
            <a:r>
              <a:rPr lang="en-US" altLang="ja-JP" sz="1200" b="0" i="0" dirty="0">
                <a:solidFill>
                  <a:srgbClr val="000000"/>
                </a:solidFill>
                <a:effectLst/>
                <a:latin typeface="Tahoma" panose="020B0604030504040204" pitchFamily="34" charset="0"/>
              </a:rPr>
              <a:t>communities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して国際レベルにも当てはまります。家庭でも、近隣でも、市町村でも、大都市でも、世界においても、すべきことは同じです。同じ種（たね）を成長させ実を結ばせるのです。もし家庭や近隣で、ねたみから事を始めるなら「争い」に行き着くでしょう。そうではなく愛から、則ち愛と赦しの分かち合いから始めるなら</a:t>
            </a:r>
            <a:r>
              <a:rPr lang="en-US" altLang="ja-JP" sz="1200" b="0" i="0" dirty="0">
                <a:solidFill>
                  <a:srgbClr val="000000"/>
                </a:solidFill>
                <a:effectLst/>
                <a:latin typeface="Tahoma" panose="020B0604030504040204" pitchFamily="34" charset="0"/>
              </a:rPr>
              <a:t> everyone</a:t>
            </a:r>
            <a:r>
              <a:rPr lang="ja-JP" altLang="en-US" sz="1200" b="0" i="0" dirty="0">
                <a:solidFill>
                  <a:srgbClr val="000000"/>
                </a:solidFill>
                <a:effectLst/>
                <a:latin typeface="Tahoma" panose="020B0604030504040204" pitchFamily="34" charset="0"/>
              </a:rPr>
              <a:t>（全ての霊的存在）のための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愛と赦しに行き着くに違いありません。</a:t>
            </a:r>
          </a:p>
          <a:p>
            <a:pPr marL="0" indent="0" algn="just">
              <a:lnSpc>
                <a:spcPct val="1000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その逆に、このパンデミックへ</a:t>
            </a:r>
            <a:r>
              <a:rPr lang="ja-JP" altLang="en-US" sz="1200" kern="100" dirty="0">
                <a:latin typeface="游ゴシック" panose="020B0400000000000000" pitchFamily="50" charset="-128"/>
                <a:cs typeface="Times New Roman" panose="02020603050405020304" pitchFamily="18" charset="0"/>
              </a:rPr>
              <a:t>の対策に、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エゴイズムのしるしが、</a:t>
            </a:r>
            <a:r>
              <a:rPr lang="en-US" altLang="ja-JP" sz="1200" dirty="0">
                <a:solidFill>
                  <a:srgbClr val="000000"/>
                </a:solidFill>
                <a:latin typeface="Tahoma" panose="020B0604030504040204" pitchFamily="34" charset="0"/>
              </a:rPr>
              <a:t>persons, businesses or nations</a:t>
            </a:r>
            <a:r>
              <a:rPr lang="ja-JP" altLang="en-US" sz="1200" dirty="0">
                <a:solidFill>
                  <a:srgbClr val="000000"/>
                </a:solidFill>
                <a:latin typeface="Tahoma" panose="020B0604030504040204" pitchFamily="34" charset="0"/>
              </a:rPr>
              <a:t>のどれによってだとしても、</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もしも刻まれているのなら、たとえ新型コロナウイルスの危機からは脱することができたとしても、このウイルスが露わにし悪化させた人間的社会的危機からは、決して抜け出せないでしょう。ですから、砂の上に家を建てないよう注意して</a:t>
            </a:r>
            <a:r>
              <a:rPr lang="ja-JP" altLang="en-US" sz="1200" kern="100" dirty="0">
                <a:latin typeface="游ゴシック" panose="020B0400000000000000" pitchFamily="50" charset="-128"/>
                <a:cs typeface="Times New Roman" panose="02020603050405020304" pitchFamily="18" charset="0"/>
              </a:rPr>
              <a:t>ください。（</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マタイ</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27</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0" i="0" dirty="0">
                <a:solidFill>
                  <a:srgbClr val="000000"/>
                </a:solidFill>
                <a:effectLst/>
                <a:latin typeface="Tahoma" panose="020B0604030504040204" pitchFamily="34" charset="0"/>
              </a:rPr>
              <a:t> a healthy, inclusive, just and peaceful society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を築くためには、共通善という岩の上に家を建てるべきです</a:t>
            </a:r>
            <a:r>
              <a:rPr lang="en-US" altLang="ja-JP" sz="1200" kern="100" baseline="300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。共通善こそが岩です。しかもこれは一部の専門家だけでなく</a:t>
            </a:r>
            <a:r>
              <a:rPr lang="en-US" altLang="ja-JP" sz="1200" b="0" i="0" dirty="0">
                <a:solidFill>
                  <a:srgbClr val="000000"/>
                </a:solidFill>
                <a:effectLst/>
                <a:latin typeface="Tahoma" panose="020B0604030504040204" pitchFamily="34" charset="0"/>
              </a:rPr>
              <a:t> everyone’s task</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です。共通善の促進は</a:t>
            </a:r>
            <a:r>
              <a:rPr lang="en-US" altLang="ja-JP" sz="1200" b="0" i="0" dirty="0">
                <a:solidFill>
                  <a:srgbClr val="000000"/>
                </a:solidFill>
                <a:effectLst/>
                <a:latin typeface="Tahoma" panose="020B0604030504040204" pitchFamily="34" charset="0"/>
              </a:rPr>
              <a:t>each citizen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に課された</a:t>
            </a:r>
            <a:r>
              <a:rPr lang="en-US" altLang="ja-JP" sz="1200" b="0" i="0" dirty="0">
                <a:solidFill>
                  <a:srgbClr val="000000"/>
                </a:solidFill>
                <a:effectLst/>
                <a:latin typeface="Tahoma" panose="020B0604030504040204" pitchFamily="34" charset="0"/>
              </a:rPr>
              <a:t>a duty of justice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であると聖トマス・アクィナスは述べています</a:t>
            </a:r>
            <a:r>
              <a:rPr lang="ja-JP" altLang="en-US" sz="1200" kern="100" dirty="0">
                <a:latin typeface="游ゴシック" panose="020B0400000000000000" pitchFamily="50" charset="-128"/>
                <a:cs typeface="Times New Roman" panose="02020603050405020304" pitchFamily="18" charset="0"/>
              </a:rPr>
              <a:t>。共通善は、</a:t>
            </a:r>
            <a:r>
              <a:rPr lang="en-US" altLang="ja-JP" sz="1200" b="0" i="0" dirty="0">
                <a:solidFill>
                  <a:srgbClr val="000000"/>
                </a:solidFill>
                <a:effectLst/>
                <a:latin typeface="Tahoma" panose="020B0604030504040204" pitchFamily="34" charset="0"/>
              </a:rPr>
              <a:t>every citizen</a:t>
            </a:r>
            <a:r>
              <a:rPr lang="ja-JP" altLang="en-US" sz="1200" b="0" i="0" dirty="0">
                <a:solidFill>
                  <a:srgbClr val="000000"/>
                </a:solidFill>
                <a:effectLst/>
                <a:latin typeface="Tahoma" panose="020B0604030504040204" pitchFamily="34" charset="0"/>
              </a:rPr>
              <a:t>にとって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応答責任であり、キリスト者にとっては</a:t>
            </a:r>
            <a:r>
              <a:rPr lang="en-US" altLang="ja-JP" sz="1200" b="0" i="0" dirty="0">
                <a:solidFill>
                  <a:srgbClr val="000000"/>
                </a:solidFill>
                <a:effectLst/>
                <a:latin typeface="Tahoma" panose="020B0604030504040204" pitchFamily="34" charset="0"/>
              </a:rPr>
              <a:t>a mission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でもあります。聖イグナチオ・ロヨラが教えているように、共通善のために日々努力することが、神の栄光を受けそれを広める道です。</a:t>
            </a:r>
          </a:p>
          <a:p>
            <a:pPr marL="0" indent="0" algn="just">
              <a:lnSpc>
                <a:spcPct val="1000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8</a:t>
            </a:fld>
            <a:endParaRPr kumimoji="1" lang="ja-JP" altLang="en-US" dirty="0"/>
          </a:p>
        </p:txBody>
      </p:sp>
    </p:spTree>
    <p:extLst>
      <p:ext uri="{BB962C8B-B14F-4D97-AF65-F5344CB8AC3E}">
        <p14:creationId xmlns:p14="http://schemas.microsoft.com/office/powerpoint/2010/main" val="243111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131149"/>
            <a:ext cx="9144000" cy="590482"/>
          </a:xfrm>
        </p:spPr>
        <p:txBody>
          <a:bodyPr>
            <a:noAutofit/>
          </a:bodyPr>
          <a:lstStyle/>
          <a:p>
            <a:pPr algn="ctr">
              <a:lnSpc>
                <a:spcPct val="100000"/>
              </a:lnSpc>
            </a:pPr>
            <a:r>
              <a:rPr lang="ja-JP" altLang="en-US" sz="1500" b="1" dirty="0"/>
              <a:t>イエスの助けがあれば、 </a:t>
            </a:r>
            <a:r>
              <a:rPr lang="en-US" altLang="ja-JP" sz="1500" b="1" dirty="0"/>
              <a:t>the common good</a:t>
            </a:r>
            <a:r>
              <a:rPr lang="ja-JP" altLang="en-US" sz="1500" b="1" dirty="0"/>
              <a:t>（共通善）に向けてともに</a:t>
            </a:r>
            <a:r>
              <a:rPr lang="en-US" altLang="ja-JP" sz="1500" b="1" dirty="0"/>
              <a:t>working</a:t>
            </a:r>
            <a:r>
              <a:rPr lang="ja-JP" altLang="en-US" sz="1500" b="1" dirty="0"/>
              <a:t>することによって、</a:t>
            </a:r>
            <a:br>
              <a:rPr lang="en-US" altLang="ja-JP" sz="1500" b="1" dirty="0"/>
            </a:br>
            <a:r>
              <a:rPr lang="ja-JP" altLang="en-US" sz="1500" b="1" dirty="0"/>
              <a:t>則ち、自分だけの</a:t>
            </a:r>
            <a:r>
              <a:rPr lang="en-US" altLang="ja-JP" sz="1500" b="1" dirty="0"/>
              <a:t>good</a:t>
            </a:r>
            <a:r>
              <a:rPr lang="ja-JP" altLang="en-US" sz="1500" b="1" dirty="0"/>
              <a:t>のためではなく</a:t>
            </a:r>
            <a:r>
              <a:rPr lang="en-US" altLang="ja-JP" sz="1500" b="1" dirty="0"/>
              <a:t>the common good of all</a:t>
            </a:r>
            <a:r>
              <a:rPr lang="ja-JP" altLang="en-US" sz="1500" b="1" dirty="0"/>
              <a:t>のために</a:t>
            </a:r>
            <a:r>
              <a:rPr lang="en-US" altLang="ja-JP" sz="1500" b="1" dirty="0"/>
              <a:t>working</a:t>
            </a:r>
            <a:r>
              <a:rPr lang="ja-JP" altLang="en-US" sz="1500" b="1" dirty="0"/>
              <a:t>することによって、</a:t>
            </a:r>
            <a:br>
              <a:rPr lang="en-US" altLang="ja-JP" sz="1500" b="1" dirty="0"/>
            </a:br>
            <a:r>
              <a:rPr lang="en-US" altLang="ja-JP" sz="1500" b="1" dirty="0"/>
              <a:t>heal the world </a:t>
            </a:r>
            <a:r>
              <a:rPr lang="ja-JP" altLang="en-US" sz="1500" b="1" dirty="0"/>
              <a:t>（この地上世界を癒すこと）ができるのです。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886581"/>
            <a:ext cx="3991555" cy="4745155"/>
          </a:xfrm>
        </p:spPr>
        <p:txBody>
          <a:bodyPr>
            <a:noAutofit/>
          </a:bodyPr>
          <a:lstStyle/>
          <a:p>
            <a:pPr marL="0" indent="0" algn="just">
              <a:buNone/>
            </a:pPr>
            <a:r>
              <a:rPr lang="en-US" altLang="ja-JP" sz="1100" b="0" i="0" dirty="0">
                <a:solidFill>
                  <a:srgbClr val="000000"/>
                </a:solidFill>
                <a:effectLst/>
                <a:latin typeface="Tahoma" panose="020B0604030504040204" pitchFamily="34" charset="0"/>
              </a:rPr>
              <a:t>Unfortunately, politics does not often have a good reputation, and we know why. This is not to say that all politicians are bad, no, I do not want to say this. I am only saying that unfortunately, politics does not often have a good reputation. But we should not resign ourselves to this negative vision, but instead react to it by showing in deeds that good politics is possible, indeed dutiful</a:t>
            </a:r>
            <a:r>
              <a:rPr lang="en-US" altLang="ja-JP" sz="1100" b="0" i="0" dirty="0">
                <a:solidFill>
                  <a:srgbClr val="663300"/>
                </a:solidFill>
                <a:effectLst/>
                <a:latin typeface="Tahoma" panose="020B0604030504040204" pitchFamily="34" charset="0"/>
                <a:hlinkClick r:id="rId3"/>
              </a:rPr>
              <a:t>[4]</a:t>
            </a:r>
            <a:r>
              <a:rPr lang="en-US" altLang="ja-JP" sz="1100" b="0" i="0" dirty="0">
                <a:solidFill>
                  <a:srgbClr val="000000"/>
                </a:solidFill>
                <a:effectLst/>
                <a:latin typeface="Tahoma" panose="020B0604030504040204" pitchFamily="34" charset="0"/>
              </a:rPr>
              <a:t>, one that puts the human person and the common good at the </a:t>
            </a:r>
            <a:r>
              <a:rPr lang="en-US" altLang="ja-JP" sz="1100" b="0" i="0" dirty="0" err="1">
                <a:solidFill>
                  <a:srgbClr val="000000"/>
                </a:solidFill>
                <a:effectLst/>
                <a:latin typeface="Tahoma" panose="020B0604030504040204" pitchFamily="34" charset="0"/>
              </a:rPr>
              <a:t>centre</a:t>
            </a:r>
            <a:r>
              <a:rPr lang="en-US" altLang="ja-JP" sz="1100" b="0" i="0" dirty="0">
                <a:solidFill>
                  <a:srgbClr val="000000"/>
                </a:solidFill>
                <a:effectLst/>
                <a:latin typeface="Tahoma" panose="020B0604030504040204" pitchFamily="34" charset="0"/>
              </a:rPr>
              <a:t>. If you read the history of humanity you will find many holy politicians who trod this path. It is possible insofar as every citizen, and especially those who assume social and political commitments and positions, root their action in ethical principles and nurture it with social and political love. Christians, in a particular way the lay faithful, are called to give a good example of this and can do so thanks to the virtue of charity, cultivating its intrinsic social dimension.</a:t>
            </a:r>
          </a:p>
          <a:p>
            <a:pPr marL="0" indent="0" algn="just">
              <a:buNone/>
            </a:pPr>
            <a:r>
              <a:rPr lang="en-US" altLang="ja-JP" sz="1100" b="0" i="0" dirty="0">
                <a:solidFill>
                  <a:srgbClr val="000000"/>
                </a:solidFill>
                <a:effectLst/>
                <a:latin typeface="Tahoma" panose="020B0604030504040204" pitchFamily="34" charset="0"/>
              </a:rPr>
              <a:t>It is therefore time to improve our social love – I want to highlight this: our social love – with everyone’s contribution, starting from our littleness. The common good requires everyone’s participation. If everyone contributes his or her part, and if no one is left out, we can regenerate good relationships on the community, national and international level and even in harmony with the environment (cf. </a:t>
            </a:r>
            <a:r>
              <a:rPr lang="en-US" altLang="ja-JP" sz="1100" b="0" i="1" dirty="0">
                <a:solidFill>
                  <a:srgbClr val="663300"/>
                </a:solidFill>
                <a:effectLst/>
                <a:latin typeface="Tahoma" panose="020B0604030504040204" pitchFamily="34" charset="0"/>
                <a:hlinkClick r:id="rId4"/>
              </a:rPr>
              <a:t>LS</a:t>
            </a:r>
            <a:r>
              <a:rPr lang="en-US" altLang="ja-JP" sz="1100" b="0" i="0" dirty="0">
                <a:solidFill>
                  <a:srgbClr val="000000"/>
                </a:solidFill>
                <a:effectLst/>
                <a:latin typeface="Tahoma" panose="020B0604030504040204" pitchFamily="34" charset="0"/>
              </a:rPr>
              <a:t>, 236). Thus, through our gestures, even the most humble ones, something of the image of God we bear within us will be made visible, because God is the Trinity, God is love. This is the most beautiful definition of God that is in the Bible. The Apostle John, who loved Jesus so much, gives it to us. With His help, we can </a:t>
            </a:r>
            <a:r>
              <a:rPr lang="en-US" altLang="ja-JP" sz="1100" b="0" i="1" dirty="0">
                <a:solidFill>
                  <a:srgbClr val="000000"/>
                </a:solidFill>
                <a:effectLst/>
                <a:latin typeface="Tahoma" panose="020B0604030504040204" pitchFamily="34" charset="0"/>
              </a:rPr>
              <a:t>heal the world</a:t>
            </a:r>
            <a:r>
              <a:rPr lang="en-US" altLang="ja-JP" sz="1100" b="0" i="0" dirty="0">
                <a:solidFill>
                  <a:srgbClr val="000000"/>
                </a:solidFill>
                <a:effectLst/>
                <a:latin typeface="Tahoma" panose="020B0604030504040204" pitchFamily="34" charset="0"/>
              </a:rPr>
              <a:t> working all together for the </a:t>
            </a:r>
            <a:r>
              <a:rPr lang="en-US" altLang="ja-JP" sz="1100" b="0" i="1" dirty="0">
                <a:solidFill>
                  <a:srgbClr val="000000"/>
                </a:solidFill>
                <a:effectLst/>
                <a:latin typeface="Tahoma" panose="020B0604030504040204" pitchFamily="34" charset="0"/>
              </a:rPr>
              <a:t>common good</a:t>
            </a:r>
            <a:r>
              <a:rPr lang="en-US" altLang="ja-JP" sz="1100" b="0" i="0" dirty="0">
                <a:solidFill>
                  <a:srgbClr val="000000"/>
                </a:solidFill>
                <a:effectLst/>
                <a:latin typeface="Tahoma" panose="020B0604030504040204" pitchFamily="34" charset="0"/>
              </a:rPr>
              <a:t>, not only for our own good but for the common good of all.</a:t>
            </a:r>
          </a:p>
          <a:p>
            <a:pPr marL="0" indent="-457200" algn="just">
              <a:lnSpc>
                <a:spcPts val="800"/>
              </a:lnSpc>
              <a:buNone/>
            </a:pPr>
            <a:r>
              <a:rPr lang="en-US" altLang="ja-JP" sz="900" b="0" i="0" dirty="0">
                <a:solidFill>
                  <a:srgbClr val="663300"/>
                </a:solidFill>
                <a:effectLst/>
                <a:latin typeface="Tahoma" panose="020B0604030504040204" pitchFamily="34" charset="0"/>
                <a:hlinkClick r:id="rId5"/>
              </a:rPr>
              <a:t>[1]</a:t>
            </a:r>
            <a:r>
              <a:rPr lang="en-US" altLang="ja-JP" sz="900" b="0" i="1" dirty="0">
                <a:solidFill>
                  <a:srgbClr val="000000"/>
                </a:solidFill>
                <a:effectLst/>
                <a:latin typeface="Tahoma" panose="020B0604030504040204" pitchFamily="34" charset="0"/>
              </a:rPr>
              <a:t> </a:t>
            </a:r>
            <a:r>
              <a:rPr lang="en-US" altLang="ja-JP" sz="900" b="0" i="1" dirty="0">
                <a:solidFill>
                  <a:srgbClr val="663300"/>
                </a:solidFill>
                <a:effectLst/>
                <a:latin typeface="Tahoma" panose="020B0604030504040204" pitchFamily="34" charset="0"/>
                <a:hlinkClick r:id="rId6"/>
              </a:rPr>
              <a:t>Message for the 10th World Day of Peace,</a:t>
            </a:r>
            <a:r>
              <a:rPr lang="en-US" altLang="ja-JP" sz="900" b="0" i="1" dirty="0">
                <a:solidFill>
                  <a:srgbClr val="000000"/>
                </a:solidFill>
                <a:effectLst/>
                <a:latin typeface="Tahoma" panose="020B0604030504040204" pitchFamily="34" charset="0"/>
              </a:rPr>
              <a:t> 1 January 1977</a:t>
            </a:r>
            <a:r>
              <a:rPr lang="en-US" altLang="ja-JP" sz="900" b="0" i="0" dirty="0">
                <a:solidFill>
                  <a:srgbClr val="000000"/>
                </a:solidFill>
                <a:effectLst/>
                <a:latin typeface="Tahoma" panose="020B0604030504040204" pitchFamily="34" charset="0"/>
              </a:rPr>
              <a:t>: </a:t>
            </a:r>
            <a:r>
              <a:rPr lang="en-US" altLang="ja-JP" sz="900" b="0" i="1" dirty="0">
                <a:solidFill>
                  <a:srgbClr val="000000"/>
                </a:solidFill>
                <a:effectLst/>
                <a:latin typeface="Tahoma" panose="020B0604030504040204" pitchFamily="34" charset="0"/>
              </a:rPr>
              <a:t>AAS </a:t>
            </a:r>
            <a:r>
              <a:rPr lang="en-US" altLang="ja-JP" sz="900" b="0" i="0" dirty="0">
                <a:solidFill>
                  <a:srgbClr val="000000"/>
                </a:solidFill>
                <a:effectLst/>
                <a:latin typeface="Tahoma" panose="020B0604030504040204" pitchFamily="34" charset="0"/>
              </a:rPr>
              <a:t>68 (1976), 709.</a:t>
            </a:r>
          </a:p>
          <a:p>
            <a:pPr marL="0" indent="-457200" algn="just">
              <a:lnSpc>
                <a:spcPts val="800"/>
              </a:lnSpc>
              <a:buNone/>
            </a:pPr>
            <a:r>
              <a:rPr lang="en-US" altLang="ja-JP" sz="900" b="0" i="0" dirty="0">
                <a:solidFill>
                  <a:srgbClr val="663300"/>
                </a:solidFill>
                <a:effectLst/>
                <a:latin typeface="Tahoma" panose="020B0604030504040204" pitchFamily="34" charset="0"/>
                <a:hlinkClick r:id="rId7"/>
              </a:rPr>
              <a:t>[2]</a:t>
            </a:r>
            <a:r>
              <a:rPr lang="en-US" altLang="ja-JP" sz="900" b="0" i="0" dirty="0">
                <a:solidFill>
                  <a:srgbClr val="000000"/>
                </a:solidFill>
                <a:effectLst/>
                <a:latin typeface="Tahoma" panose="020B0604030504040204" pitchFamily="34" charset="0"/>
              </a:rPr>
              <a:t> Cf. Saint John Paul II, Encyclical</a:t>
            </a:r>
            <a:r>
              <a:rPr lang="en-US" altLang="ja-JP" sz="900" b="0" i="1" dirty="0">
                <a:solidFill>
                  <a:srgbClr val="000000"/>
                </a:solidFill>
                <a:effectLst/>
                <a:latin typeface="Tahoma" panose="020B0604030504040204" pitchFamily="34" charset="0"/>
              </a:rPr>
              <a:t> </a:t>
            </a:r>
            <a:r>
              <a:rPr lang="en-US" altLang="ja-JP" sz="900" b="0" i="1" dirty="0">
                <a:solidFill>
                  <a:srgbClr val="663300"/>
                </a:solidFill>
                <a:effectLst/>
                <a:latin typeface="Tahoma" panose="020B0604030504040204" pitchFamily="34" charset="0"/>
                <a:hlinkClick r:id="rId8"/>
              </a:rPr>
              <a:t>Sollicitudo rei </a:t>
            </a:r>
            <a:r>
              <a:rPr lang="en-US" altLang="ja-JP" sz="900" b="0" i="1" dirty="0" err="1">
                <a:solidFill>
                  <a:srgbClr val="663300"/>
                </a:solidFill>
                <a:effectLst/>
                <a:latin typeface="Tahoma" panose="020B0604030504040204" pitchFamily="34" charset="0"/>
                <a:hlinkClick r:id="rId8"/>
              </a:rPr>
              <a:t>socialis</a:t>
            </a:r>
            <a:r>
              <a:rPr lang="en-US" altLang="ja-JP" sz="900" b="0" i="0" dirty="0">
                <a:solidFill>
                  <a:srgbClr val="000000"/>
                </a:solidFill>
                <a:effectLst/>
                <a:latin typeface="Tahoma" panose="020B0604030504040204" pitchFamily="34" charset="0"/>
              </a:rPr>
              <a:t>, 38.</a:t>
            </a:r>
          </a:p>
          <a:p>
            <a:pPr marL="0" indent="-457200" algn="just">
              <a:lnSpc>
                <a:spcPts val="800"/>
              </a:lnSpc>
              <a:buNone/>
            </a:pPr>
            <a:r>
              <a:rPr lang="en-US" altLang="ja-JP" sz="900" b="0" i="0" dirty="0">
                <a:solidFill>
                  <a:srgbClr val="663300"/>
                </a:solidFill>
                <a:effectLst/>
                <a:latin typeface="Tahoma" panose="020B0604030504040204" pitchFamily="34" charset="0"/>
                <a:hlinkClick r:id="rId9"/>
              </a:rPr>
              <a:t>[3]</a:t>
            </a:r>
            <a:r>
              <a:rPr lang="en-US" altLang="ja-JP" sz="900" b="0" i="0" dirty="0">
                <a:solidFill>
                  <a:srgbClr val="000000"/>
                </a:solidFill>
                <a:effectLst/>
                <a:latin typeface="Tahoma" panose="020B0604030504040204" pitchFamily="34" charset="0"/>
              </a:rPr>
              <a:t> </a:t>
            </a:r>
            <a:r>
              <a:rPr lang="en-US" altLang="ja-JP" sz="900" b="0" i="1" dirty="0">
                <a:solidFill>
                  <a:srgbClr val="663300"/>
                </a:solidFill>
                <a:effectLst/>
                <a:latin typeface="Tahoma" panose="020B0604030504040204" pitchFamily="34" charset="0"/>
                <a:hlinkClick r:id="rId10"/>
              </a:rPr>
              <a:t>Ibid</a:t>
            </a:r>
            <a:r>
              <a:rPr lang="en-US" altLang="ja-JP" sz="900" b="0" i="1" dirty="0">
                <a:solidFill>
                  <a:srgbClr val="000000"/>
                </a:solidFill>
                <a:effectLst/>
                <a:latin typeface="Tahoma" panose="020B0604030504040204" pitchFamily="34" charset="0"/>
              </a:rPr>
              <a:t>.</a:t>
            </a:r>
            <a:r>
              <a:rPr lang="en-US" altLang="ja-JP" sz="900" b="0" i="0" dirty="0">
                <a:solidFill>
                  <a:srgbClr val="000000"/>
                </a:solidFill>
                <a:effectLst/>
                <a:latin typeface="Tahoma" panose="020B0604030504040204" pitchFamily="34" charset="0"/>
              </a:rPr>
              <a:t>, 10.</a:t>
            </a:r>
          </a:p>
          <a:p>
            <a:pPr marL="0" indent="-457200" algn="just">
              <a:lnSpc>
                <a:spcPts val="800"/>
              </a:lnSpc>
              <a:buNone/>
            </a:pPr>
            <a:r>
              <a:rPr lang="en-US" altLang="ja-JP" sz="900" b="0" i="0" dirty="0">
                <a:solidFill>
                  <a:srgbClr val="663300"/>
                </a:solidFill>
                <a:effectLst/>
                <a:latin typeface="Tahoma" panose="020B0604030504040204" pitchFamily="34" charset="0"/>
                <a:hlinkClick r:id="rId11"/>
              </a:rPr>
              <a:t>[4]</a:t>
            </a:r>
            <a:r>
              <a:rPr lang="en-US" altLang="ja-JP" sz="900" b="0" i="0" dirty="0">
                <a:solidFill>
                  <a:srgbClr val="000000"/>
                </a:solidFill>
                <a:effectLst/>
                <a:latin typeface="Tahoma" panose="020B0604030504040204" pitchFamily="34" charset="0"/>
              </a:rPr>
              <a:t> Cf. </a:t>
            </a:r>
            <a:r>
              <a:rPr lang="en-US" altLang="ja-JP" sz="900" b="0" i="1" dirty="0">
                <a:solidFill>
                  <a:srgbClr val="663300"/>
                </a:solidFill>
                <a:effectLst/>
                <a:latin typeface="Tahoma" panose="020B0604030504040204" pitchFamily="34" charset="0"/>
                <a:hlinkClick r:id="rId12"/>
              </a:rPr>
              <a:t>Message for World Day of Peace</a:t>
            </a:r>
            <a:r>
              <a:rPr lang="en-US" altLang="ja-JP" sz="900" b="0" i="1" dirty="0">
                <a:solidFill>
                  <a:srgbClr val="000000"/>
                </a:solidFill>
                <a:effectLst/>
                <a:latin typeface="Tahoma" panose="020B0604030504040204" pitchFamily="34" charset="0"/>
              </a:rPr>
              <a:t>, 1 January 2019</a:t>
            </a:r>
            <a:r>
              <a:rPr lang="en-US" altLang="ja-JP" sz="900" b="0" i="0" dirty="0">
                <a:solidFill>
                  <a:srgbClr val="000000"/>
                </a:solidFill>
                <a:effectLst/>
                <a:latin typeface="Tahoma" panose="020B0604030504040204" pitchFamily="34" charset="0"/>
              </a:rPr>
              <a:t> (8 December 2018).</a:t>
            </a:r>
          </a:p>
          <a:p>
            <a:pPr marL="0" indent="0" algn="just">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991555" y="886581"/>
            <a:ext cx="5152445" cy="6243367"/>
          </a:xfrm>
        </p:spPr>
        <p:txBody>
          <a:bodyPr>
            <a:noAutofit/>
          </a:bodyPr>
          <a:lstStyle/>
          <a:p>
            <a:pPr marL="0" indent="0" algn="just">
              <a:lnSpc>
                <a:spcPts val="13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残念なことに、</a:t>
            </a:r>
            <a:r>
              <a:rPr lang="en-US" altLang="ja-JP" sz="1200" b="0" i="0" dirty="0">
                <a:solidFill>
                  <a:srgbClr val="000000"/>
                </a:solidFill>
                <a:effectLst/>
                <a:latin typeface="Tahoma" panose="020B0604030504040204" pitchFamily="34" charset="0"/>
              </a:rPr>
              <a:t>politics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は往々にしてあまり評判がよくありません。その理由も分かっています。だからといって、全ての政治家が悪いと言っているわけではありません。そのようなことは言いたくありません。残念なことに、</a:t>
            </a:r>
            <a:r>
              <a:rPr lang="en-US" altLang="ja-JP" sz="1200" b="0" i="0" dirty="0">
                <a:solidFill>
                  <a:srgbClr val="000000"/>
                </a:solidFill>
                <a:effectLst/>
                <a:latin typeface="Tahoma" panose="020B0604030504040204" pitchFamily="34" charset="0"/>
              </a:rPr>
              <a:t> politics</a:t>
            </a:r>
            <a:r>
              <a:rPr lang="ja-JP" altLang="en-US" sz="1200" b="0" i="0" dirty="0">
                <a:solidFill>
                  <a:srgbClr val="000000"/>
                </a:solidFill>
                <a:effectLst/>
                <a:latin typeface="Tahoma" panose="020B0604030504040204" pitchFamily="34" charset="0"/>
              </a:rPr>
              <a:t>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往々にしてあまり評判がよくないとだけ言いたいのです。しかし、そうした悲観的な見通しをもって諦めてはなりません。そうではなく、</a:t>
            </a:r>
            <a:r>
              <a:rPr lang="en-US" altLang="ja-JP" sz="1200" b="0" i="0" dirty="0">
                <a:solidFill>
                  <a:srgbClr val="000000"/>
                </a:solidFill>
                <a:effectLst/>
                <a:latin typeface="Tahoma" panose="020B0604030504040204" pitchFamily="34" charset="0"/>
              </a:rPr>
              <a:t>good politics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0" i="0" dirty="0">
                <a:solidFill>
                  <a:srgbClr val="000000"/>
                </a:solidFill>
                <a:effectLst/>
                <a:latin typeface="Tahoma" panose="020B0604030504040204" pitchFamily="34" charset="0"/>
              </a:rPr>
              <a:t>則ち</a:t>
            </a:r>
            <a:r>
              <a:rPr lang="en-US" altLang="ja-JP" sz="1200" b="0" i="0" dirty="0">
                <a:solidFill>
                  <a:srgbClr val="000000"/>
                </a:solidFill>
                <a:effectLst/>
                <a:latin typeface="Tahoma" panose="020B0604030504040204" pitchFamily="34" charset="0"/>
                <a:hlinkClick r:id="rId13"/>
              </a:rPr>
              <a:t>the human person and the common good</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を中心に据えた</a:t>
            </a:r>
            <a:r>
              <a:rPr lang="en-US" altLang="ja-JP" sz="1200" b="0" i="0" dirty="0">
                <a:solidFill>
                  <a:srgbClr val="000000"/>
                </a:solidFill>
                <a:effectLst/>
                <a:latin typeface="Tahoma" panose="020B0604030504040204" pitchFamily="34" charset="0"/>
              </a:rPr>
              <a:t>politics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は可能であり、むしろ</a:t>
            </a:r>
            <a:r>
              <a:rPr lang="en-US" altLang="ja-JP" sz="1200" b="0" i="0" dirty="0">
                <a:solidFill>
                  <a:srgbClr val="000000"/>
                </a:solidFill>
                <a:effectLst/>
                <a:latin typeface="Tahoma" panose="020B0604030504040204" pitchFamily="34" charset="0"/>
              </a:rPr>
              <a:t>dutiful</a:t>
            </a:r>
            <a:r>
              <a:rPr lang="ja-JP" altLang="en-US" sz="1200" b="0" i="0" dirty="0">
                <a:solidFill>
                  <a:srgbClr val="000000"/>
                </a:solidFill>
                <a:effectLst/>
                <a:latin typeface="Tahoma" panose="020B0604030504040204" pitchFamily="34"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義務）</a:t>
            </a:r>
            <a:r>
              <a:rPr lang="en-US" altLang="ja-JP" sz="1200" kern="100" baseline="300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だと、行動で示すことによって立ち向かわなければなりません。人類の歴史を読み返すと、多くの素晴らしい政治家がそうした道を辿ったことが分かります。</a:t>
            </a:r>
            <a:r>
              <a:rPr lang="en-US" altLang="ja-JP" sz="1200" b="0" i="0" dirty="0">
                <a:solidFill>
                  <a:srgbClr val="000000"/>
                </a:solidFill>
                <a:effectLst/>
                <a:latin typeface="Tahoma" panose="020B0604030504040204" pitchFamily="34" charset="0"/>
              </a:rPr>
              <a:t> every citizen</a:t>
            </a:r>
            <a:r>
              <a:rPr lang="ja-JP" altLang="en-US" sz="1200" b="0" i="0" dirty="0">
                <a:solidFill>
                  <a:srgbClr val="000000"/>
                </a:solidFill>
                <a:effectLst/>
                <a:latin typeface="Tahoma" panose="020B0604030504040204" pitchFamily="34" charset="0"/>
              </a:rPr>
              <a:t>にとって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、そしてとりわけ社会的政治的な公的責任と役割を持つ人にとって、倫理的な原理に即して行動し社会的政治的な愛をもってその行動を推し進めるかぎり、</a:t>
            </a:r>
            <a:r>
              <a:rPr lang="ja-JP" altLang="en-US" sz="1200" b="0" i="0" dirty="0">
                <a:solidFill>
                  <a:srgbClr val="000000"/>
                </a:solidFill>
                <a:effectLst/>
                <a:latin typeface="Tahoma" panose="020B0604030504040204" pitchFamily="34" charset="0"/>
              </a:rPr>
              <a:t>それは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可能です。またキリスト者、なかでも一般信徒は、</a:t>
            </a:r>
            <a:r>
              <a:rPr lang="en-US" altLang="ja-JP" sz="1200" b="0" i="0" dirty="0">
                <a:solidFill>
                  <a:srgbClr val="000000"/>
                </a:solidFill>
                <a:effectLst/>
                <a:latin typeface="Tahoma" panose="020B0604030504040204" pitchFamily="34" charset="0"/>
              </a:rPr>
              <a:t>good politics</a:t>
            </a:r>
            <a:r>
              <a:rPr lang="ja-JP" altLang="en-US" sz="1200" b="0" i="0" dirty="0">
                <a:solidFill>
                  <a:srgbClr val="000000"/>
                </a:solidFill>
                <a:effectLst/>
                <a:latin typeface="Tahoma" panose="020B0604030504040204" pitchFamily="34" charset="0"/>
              </a:rPr>
              <a:t>の具体例を示すよう</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求められています。</a:t>
            </a:r>
            <a:r>
              <a:rPr lang="en-US" altLang="ja-JP" sz="1200" b="0" i="0" dirty="0">
                <a:solidFill>
                  <a:srgbClr val="000000"/>
                </a:solidFill>
                <a:effectLst/>
                <a:latin typeface="Tahoma" panose="020B0604030504040204" pitchFamily="34" charset="0"/>
              </a:rPr>
              <a:t>the virtue of charity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によって、自分の中に本来備わっている社会的な次元を深めることで、具体例を示せるのです。</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ts val="1300"/>
              </a:lnSpc>
              <a:buNone/>
            </a:pPr>
            <a:r>
              <a:rPr lang="ja-JP" altLang="en-US" sz="1200" kern="100" dirty="0">
                <a:latin typeface="游ゴシック" panose="020B0400000000000000" pitchFamily="50" charset="-128"/>
                <a:cs typeface="Times New Roman" panose="02020603050405020304" pitchFamily="18" charset="0"/>
              </a:rPr>
              <a:t>ですから</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今こそ</a:t>
            </a:r>
            <a:r>
              <a:rPr lang="ja-JP" altLang="en-US" sz="1200" kern="100" dirty="0">
                <a:latin typeface="游ゴシック" panose="020B0400000000000000" pitchFamily="50" charset="-128"/>
                <a:cs typeface="Times New Roman" panose="02020603050405020304" pitchFamily="18" charset="0"/>
              </a:rPr>
              <a:t>、私達の社会</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への愛を深めるときです。</a:t>
            </a:r>
            <a:r>
              <a:rPr lang="ja-JP" altLang="en-US" sz="1200" kern="100" dirty="0">
                <a:latin typeface="游ゴシック" panose="020B0400000000000000" pitchFamily="50" charset="-128"/>
                <a:cs typeface="Times New Roman" panose="02020603050405020304" pitchFamily="18" charset="0"/>
              </a:rPr>
              <a:t>私達の社会</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への愛、このことばを強調したいと思います。些事からで構いません、</a:t>
            </a:r>
            <a:r>
              <a:rPr lang="en-US" altLang="ja-JP" sz="1200" b="0" i="0" dirty="0">
                <a:solidFill>
                  <a:srgbClr val="000000"/>
                </a:solidFill>
                <a:effectLst/>
                <a:latin typeface="Tahoma" panose="020B0604030504040204" pitchFamily="34" charset="0"/>
              </a:rPr>
              <a:t>everyone’s contribution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により、</a:t>
            </a:r>
            <a:r>
              <a:rPr lang="ja-JP" altLang="en-US" sz="1200" kern="100" dirty="0">
                <a:latin typeface="游ゴシック" panose="020B0400000000000000" pitchFamily="50" charset="-128"/>
                <a:cs typeface="Times New Roman" panose="02020603050405020304" pitchFamily="18" charset="0"/>
              </a:rPr>
              <a:t>私達の社会</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への愛を深めるときです。共通善は</a:t>
            </a:r>
            <a:r>
              <a:rPr lang="en-US" altLang="ja-JP" sz="1200" b="0" i="0" dirty="0">
                <a:solidFill>
                  <a:srgbClr val="000000"/>
                </a:solidFill>
                <a:effectLst/>
                <a:latin typeface="Tahoma" panose="020B0604030504040204" pitchFamily="34" charset="0"/>
              </a:rPr>
              <a:t>everyone’s participation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を求めます。どの</a:t>
            </a:r>
            <a:r>
              <a:rPr lang="en-US" altLang="ja-JP" sz="1200" b="0" i="0" dirty="0">
                <a:solidFill>
                  <a:srgbClr val="000000"/>
                </a:solidFill>
                <a:effectLst/>
                <a:latin typeface="Tahoma" panose="020B0604030504040204" pitchFamily="34" charset="0"/>
              </a:rPr>
              <a:t>one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も例外とせず、</a:t>
            </a:r>
            <a:r>
              <a:rPr lang="en-US" altLang="ja-JP" sz="1200" b="0" i="0" dirty="0">
                <a:solidFill>
                  <a:srgbClr val="000000"/>
                </a:solidFill>
                <a:effectLst/>
                <a:latin typeface="Tahoma" panose="020B0604030504040204" pitchFamily="34" charset="0"/>
              </a:rPr>
              <a:t> everyone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が自分の持ち場で貢献する</a:t>
            </a:r>
            <a:r>
              <a:rPr lang="ja-JP" altLang="en-US" sz="1200" kern="100" dirty="0">
                <a:latin typeface="游ゴシック" panose="020B0400000000000000" pitchFamily="50" charset="-128"/>
                <a:cs typeface="Times New Roman" panose="02020603050405020304" pitchFamily="18" charset="0"/>
              </a:rPr>
              <a:t>ならば、私達は、</a:t>
            </a:r>
            <a:r>
              <a:rPr lang="en-US" altLang="ja-JP" sz="1200" b="0" i="0" dirty="0">
                <a:solidFill>
                  <a:srgbClr val="000000"/>
                </a:solidFill>
                <a:effectLst/>
                <a:latin typeface="Tahoma" panose="020B0604030504040204" pitchFamily="34" charset="0"/>
              </a:rPr>
              <a:t>on the community, national and international level</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a:t>
            </a:r>
            <a:r>
              <a:rPr lang="en-US" altLang="ja-JP" sz="1200" b="0" i="0" dirty="0">
                <a:solidFill>
                  <a:srgbClr val="000000"/>
                </a:solidFill>
                <a:effectLst/>
                <a:latin typeface="Tahoma" panose="020B0604030504040204" pitchFamily="34" charset="0"/>
              </a:rPr>
              <a:t>good relationships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を築き、環境とも調和して生きることができる</a:t>
            </a:r>
            <a:r>
              <a:rPr lang="ja-JP" altLang="en-US" sz="1200" kern="100" dirty="0">
                <a:latin typeface="游ゴシック" panose="020B0400000000000000" pitchFamily="50" charset="-128"/>
                <a:cs typeface="Times New Roman" panose="02020603050405020304" pitchFamily="18" charset="0"/>
              </a:rPr>
              <a:t>でしょう。（</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回勅</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ラウダ</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ト・シ</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』236</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私達の行いを通して、その最も慎（つつ）ま</a:t>
            </a:r>
            <a:r>
              <a:rPr lang="ja-JP" altLang="en-US" sz="1200" kern="100" dirty="0">
                <a:latin typeface="游ゴシック" panose="020B0400000000000000" pitchFamily="50" charset="-128"/>
                <a:cs typeface="Times New Roman" panose="02020603050405020304" pitchFamily="18" charset="0"/>
              </a:rPr>
              <a:t>しい行いを通して</a:t>
            </a:r>
            <a:r>
              <a:rPr lang="ja-JP" altLang="en-US" sz="1200" b="0" i="0" dirty="0">
                <a:solidFill>
                  <a:srgbClr val="000000"/>
                </a:solidFill>
                <a:effectLst/>
                <a:latin typeface="Tahoma" panose="020B0604030504040204" pitchFamily="34" charset="0"/>
              </a:rPr>
              <a:t>でも</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に刻まれた神の像の片りんが目に見えるようになります。神は三位一体であり、愛だからです。これは聖書に記されている神のもっとも美しい定義です。イエスを深く愛した使徒ヨハネがそう記していま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イエスの助けがあれば</a:t>
            </a:r>
            <a:r>
              <a:rPr lang="ja-JP" altLang="en-US" sz="1200" kern="100" dirty="0">
                <a:solidFill>
                  <a:srgbClr val="FF0000"/>
                </a:solidFill>
                <a:latin typeface="游ゴシック" panose="020B0400000000000000" pitchFamily="50" charset="-128"/>
                <a:cs typeface="Times New Roman" panose="02020603050405020304" pitchFamily="18" charset="0"/>
              </a:rPr>
              <a:t>、</a:t>
            </a:r>
            <a:r>
              <a:rPr lang="en-US" altLang="ja-JP" sz="1200" b="0" i="0" dirty="0">
                <a:solidFill>
                  <a:srgbClr val="FF0000"/>
                </a:solidFill>
                <a:effectLst/>
                <a:latin typeface="Tahoma" panose="020B0604030504040204" pitchFamily="34" charset="0"/>
              </a:rPr>
              <a:t> the </a:t>
            </a:r>
            <a:r>
              <a:rPr lang="en-US" altLang="ja-JP" sz="1200" b="0" i="1" dirty="0">
                <a:solidFill>
                  <a:srgbClr val="FF0000"/>
                </a:solidFill>
                <a:effectLst/>
                <a:latin typeface="Tahoma" panose="020B0604030504040204" pitchFamily="34" charset="0"/>
              </a:rPr>
              <a:t>common good</a:t>
            </a:r>
            <a:r>
              <a:rPr lang="ja-JP" altLang="en-US" sz="1200" b="0" i="1" dirty="0">
                <a:solidFill>
                  <a:srgbClr val="FF0000"/>
                </a:solidFill>
                <a:effectLst/>
                <a:latin typeface="Tahoma" panose="020B0604030504040204" pitchFamily="34" charset="0"/>
              </a:rPr>
              <a:t>（</a:t>
            </a:r>
            <a:r>
              <a:rPr lang="ja-JP" altLang="en-US" sz="1200" i="1" kern="100" dirty="0">
                <a:solidFill>
                  <a:srgbClr val="FF0000"/>
                </a:solidFill>
                <a:latin typeface="游ゴシック" panose="020B0400000000000000" pitchFamily="50" charset="-128"/>
                <a:cs typeface="Times New Roman" panose="02020603050405020304" pitchFamily="18" charset="0"/>
              </a:rPr>
              <a:t>共通善</a:t>
            </a:r>
            <a:r>
              <a:rPr lang="ja-JP" altLang="en-US" sz="1200" b="0" i="1" dirty="0">
                <a:solidFill>
                  <a:srgbClr val="FF0000"/>
                </a:solidFill>
                <a:effectLst/>
                <a:latin typeface="Tahoma" panose="020B0604030504040204" pitchFamily="34" charset="0"/>
              </a:rPr>
              <a:t>）</a:t>
            </a:r>
            <a:r>
              <a:rPr lang="ja-JP" altLang="en-US" sz="1200" kern="100" dirty="0">
                <a:solidFill>
                  <a:srgbClr val="FF0000"/>
                </a:solidFill>
                <a:latin typeface="游ゴシック" panose="020B0400000000000000" pitchFamily="50" charset="-128"/>
                <a:cs typeface="Times New Roman" panose="02020603050405020304" pitchFamily="18" charset="0"/>
              </a:rPr>
              <a:t>に向けてともに</a:t>
            </a:r>
            <a:r>
              <a:rPr lang="en-US" altLang="ja-JP" sz="1200" b="0" i="0" dirty="0">
                <a:solidFill>
                  <a:srgbClr val="FF0000"/>
                </a:solidFill>
                <a:effectLst/>
                <a:latin typeface="Tahoma" panose="020B0604030504040204" pitchFamily="34" charset="0"/>
              </a:rPr>
              <a:t>working</a:t>
            </a:r>
            <a:r>
              <a:rPr lang="ja-JP" altLang="en-US" sz="1200" b="0" i="0" dirty="0">
                <a:solidFill>
                  <a:srgbClr val="FF0000"/>
                </a:solidFill>
                <a:effectLst/>
                <a:latin typeface="Tahoma" panose="020B0604030504040204" pitchFamily="34" charset="0"/>
              </a:rPr>
              <a:t>することによって</a:t>
            </a:r>
            <a:r>
              <a:rPr lang="ja-JP" altLang="en-US" sz="1200" kern="100" dirty="0">
                <a:solidFill>
                  <a:srgbClr val="FF0000"/>
                </a:solidFill>
                <a:latin typeface="游ゴシック" panose="020B0400000000000000" pitchFamily="50" charset="-128"/>
                <a:cs typeface="Times New Roman" panose="02020603050405020304" pitchFamily="18" charset="0"/>
              </a:rPr>
              <a:t>、則ち、自分だけの</a:t>
            </a:r>
            <a:r>
              <a:rPr lang="en-US" altLang="ja-JP" sz="1200" dirty="0">
                <a:solidFill>
                  <a:srgbClr val="FF0000"/>
                </a:solidFill>
                <a:latin typeface="Tahoma" panose="020B0604030504040204" pitchFamily="34" charset="0"/>
              </a:rPr>
              <a:t>good</a:t>
            </a:r>
            <a:r>
              <a:rPr lang="ja-JP" altLang="en-US" sz="1200" kern="100" dirty="0">
                <a:solidFill>
                  <a:srgbClr val="FF0000"/>
                </a:solidFill>
                <a:latin typeface="游ゴシック" panose="020B0400000000000000" pitchFamily="50" charset="-128"/>
                <a:cs typeface="Times New Roman" panose="02020603050405020304" pitchFamily="18" charset="0"/>
              </a:rPr>
              <a:t>のためではなく</a:t>
            </a:r>
            <a:r>
              <a:rPr lang="en-US" altLang="ja-JP" sz="1200" dirty="0">
                <a:solidFill>
                  <a:srgbClr val="FF0000"/>
                </a:solidFill>
                <a:latin typeface="Tahoma" panose="020B0604030504040204" pitchFamily="34" charset="0"/>
              </a:rPr>
              <a:t>the common good of all</a:t>
            </a:r>
            <a:r>
              <a:rPr lang="ja-JP" altLang="en-US" sz="1200" kern="100" dirty="0">
                <a:solidFill>
                  <a:srgbClr val="FF0000"/>
                </a:solidFill>
                <a:latin typeface="游ゴシック" panose="020B0400000000000000" pitchFamily="50" charset="-128"/>
                <a:cs typeface="Times New Roman" panose="02020603050405020304" pitchFamily="18" charset="0"/>
              </a:rPr>
              <a:t>のために</a:t>
            </a:r>
            <a:r>
              <a:rPr lang="en-US" altLang="ja-JP" sz="1200" dirty="0">
                <a:solidFill>
                  <a:srgbClr val="FF0000"/>
                </a:solidFill>
                <a:latin typeface="Tahoma" panose="020B0604030504040204" pitchFamily="34" charset="0"/>
              </a:rPr>
              <a:t>working</a:t>
            </a:r>
            <a:r>
              <a:rPr lang="ja-JP" altLang="en-US" sz="1200" dirty="0">
                <a:solidFill>
                  <a:srgbClr val="FF0000"/>
                </a:solidFill>
                <a:latin typeface="Tahoma" panose="020B0604030504040204" pitchFamily="34" charset="0"/>
              </a:rPr>
              <a:t>することによって、</a:t>
            </a:r>
            <a:r>
              <a:rPr lang="en-US" altLang="ja-JP" sz="1200" i="1" dirty="0">
                <a:solidFill>
                  <a:srgbClr val="FF0000"/>
                </a:solidFill>
                <a:latin typeface="Tahoma" panose="020B0604030504040204" pitchFamily="34" charset="0"/>
              </a:rPr>
              <a:t>heal the world</a:t>
            </a:r>
            <a:r>
              <a:rPr lang="en-US" altLang="ja-JP" sz="1200" dirty="0">
                <a:solidFill>
                  <a:srgbClr val="FF0000"/>
                </a:solidFill>
                <a:latin typeface="Tahoma" panose="020B0604030504040204" pitchFamily="34" charset="0"/>
              </a:rPr>
              <a:t> </a:t>
            </a:r>
            <a:r>
              <a:rPr lang="ja-JP" altLang="en-US" sz="1200" dirty="0">
                <a:solidFill>
                  <a:srgbClr val="FF0000"/>
                </a:solidFill>
                <a:latin typeface="Tahoma" panose="020B0604030504040204" pitchFamily="34" charset="0"/>
              </a:rPr>
              <a:t>（</a:t>
            </a:r>
            <a:r>
              <a:rPr lang="ja-JP" altLang="en-US" sz="1200" kern="100" dirty="0">
                <a:solidFill>
                  <a:srgbClr val="FF0000"/>
                </a:solidFill>
                <a:latin typeface="游ゴシック" panose="020B0400000000000000" pitchFamily="50" charset="-128"/>
                <a:cs typeface="Times New Roman" panose="02020603050405020304" pitchFamily="18" charset="0"/>
              </a:rPr>
              <a:t>この地上世界を癒すこと）ができるのです。</a:t>
            </a:r>
            <a:endPar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lnSpc>
                <a:spcPts val="400"/>
              </a:lnSpc>
              <a:buFont typeface="+mj-lt"/>
              <a:buAutoNum type="arabicPeriod"/>
            </a:pP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1977</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年「世界平和の日」教皇メッセージ </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(AAS68〔1976〕,709)</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lnSpc>
                <a:spcPts val="400"/>
              </a:lnSpc>
              <a:buFont typeface="+mj-lt"/>
              <a:buAutoNum type="arabicPeriod"/>
            </a:pP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聖ヨハネ・パウロ二世回勅</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真の開発とは</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』38</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endPar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lnSpc>
                <a:spcPts val="400"/>
              </a:lnSpc>
              <a:buFont typeface="+mj-lt"/>
              <a:buAutoNum type="arabicPeriod"/>
            </a:pP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同</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endPar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lnSpc>
                <a:spcPts val="400"/>
              </a:lnSpc>
              <a:buFont typeface="+mj-lt"/>
              <a:buAutoNum type="arabicPeriod"/>
            </a:pP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2019</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年「世界平和の日」教皇メッセージ（</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2018</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8</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342900" indent="-342900" algn="just">
              <a:lnSpc>
                <a:spcPct val="100000"/>
              </a:lnSpc>
              <a:buFont typeface="+mj-lt"/>
              <a:buAutoNum type="arabicPeriod"/>
            </a:pP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9</a:t>
            </a:fld>
            <a:endParaRPr kumimoji="1" lang="ja-JP" altLang="en-US" dirty="0"/>
          </a:p>
        </p:txBody>
      </p:sp>
    </p:spTree>
    <p:extLst>
      <p:ext uri="{BB962C8B-B14F-4D97-AF65-F5344CB8AC3E}">
        <p14:creationId xmlns:p14="http://schemas.microsoft.com/office/powerpoint/2010/main" val="18320544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19173</TotalTime>
  <Words>7915</Words>
  <Application>Microsoft Office PowerPoint</Application>
  <PresentationFormat>画面に合わせる (4:3)</PresentationFormat>
  <Paragraphs>101</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游ゴシック</vt:lpstr>
      <vt:lpstr>游ゴシック Light</vt:lpstr>
      <vt:lpstr>Arial</vt:lpstr>
      <vt:lpstr>Arial Narrow</vt:lpstr>
      <vt:lpstr>Tahoma</vt:lpstr>
      <vt:lpstr>Office テーマ</vt:lpstr>
      <vt:lpstr>真生会館 学び合いの会 分科会 教皇フランシスコの思想   新カテケーシス：この地上世界を癒すために</vt:lpstr>
      <vt:lpstr>皆で一緒に切り抜けるか、さもなければ何もできないかです。 つまり、私達全員がsolidarityのうちに一緒に切り抜けるしかありません。</vt:lpstr>
      <vt:lpstr>相互依存関係がsolidarityとして結実するには、その相互依存が、神によって創造された人間と自然とに深く根差している必要があります。則ち、人々の顔と大地を敬いつつ相互に依存し合うことが必要なのです。 </vt:lpstr>
      <vt:lpstr>バベルの話にあるのは調和ではなく、報酬を得るための強いられた前進だけです。 そこでは人々は単なるinstruments（器機）、集合名詞としての「労働力」にすぎません。</vt:lpstr>
      <vt:lpstr>a diversity in solidarityは｢種々の抗体｣を持ちます。それはthe singularity of each person（各ペルソナの特異性） ― 独特で二度とない唯一の賜物 ― が、個人主義や利己主義によって病んでしまわないようにする抗体です。</vt:lpstr>
      <vt:lpstr>自己弁護でなく赦（ゆる）しを請うために触れあうのです。 癒やしは、全てを包摂する愛によって与えられます。</vt:lpstr>
      <vt:lpstr>全人類が一つに結ばれる政治的社会的文明化を、私達は行わなければなりません。</vt:lpstr>
      <vt:lpstr>愛は種々の社会構造を生み出します。競争でなく共有するよう私達を促す社会構造、 最も弱い立場にある人を排斥するのでなく包摂することができる社会構造、 人間性の中の最も悪い面でなく最も良い面を表せるよう私達を助けてくれる社会構造、 これらを生み出します。</vt:lpstr>
      <vt:lpstr>イエスの助けがあれば、 the common good（共通善）に向けてともにworkingすることによって、 則ち、自分だけのgoodのためではなくthe common good of allのためにworkingすることによって、 heal the world （この地上世界を癒すこと）ができるのです。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新カテケーシス：この地上世界を癒すために　 1．はじめに 2．倫理的に健全な経済学</dc:title>
  <dc:creator>Saito Jun</dc:creator>
  <cp:lastModifiedBy>Saito Jun</cp:lastModifiedBy>
  <cp:revision>189</cp:revision>
  <dcterms:created xsi:type="dcterms:W3CDTF">2021-02-16T08:49:13Z</dcterms:created>
  <dcterms:modified xsi:type="dcterms:W3CDTF">2021-07-13T00:17:59Z</dcterms:modified>
</cp:coreProperties>
</file>